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709" r:id="rId5"/>
    <p:sldMasterId id="2147483751" r:id="rId6"/>
    <p:sldMasterId id="2147483776" r:id="rId7"/>
  </p:sldMasterIdLst>
  <p:notesMasterIdLst>
    <p:notesMasterId r:id="rId15"/>
  </p:notesMasterIdLst>
  <p:sldIdLst>
    <p:sldId id="1197" r:id="rId8"/>
    <p:sldId id="2147470257" r:id="rId9"/>
    <p:sldId id="2147470442" r:id="rId10"/>
    <p:sldId id="2147470465" r:id="rId11"/>
    <p:sldId id="2147470458" r:id="rId12"/>
    <p:sldId id="2147470462" r:id="rId13"/>
    <p:sldId id="2147470464" r:id="rId14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953735"/>
    <a:srgbClr val="215968"/>
    <a:srgbClr val="000000"/>
    <a:srgbClr val="4F81BD"/>
    <a:srgbClr val="FF2525"/>
    <a:srgbClr val="DEA8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40AC86-BF22-43A6-8024-B15AAF6FE308}" v="1" dt="2023-02-19T21:19:46.768"/>
    <p1510:client id="{F6E0FA4E-D4E3-4C3A-AB39-BCFB9D3A118D}" v="167" dt="2023-02-19T11:06:16.6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26" autoAdjust="0"/>
    <p:restoredTop sz="96081" autoAdjust="0"/>
  </p:normalViewPr>
  <p:slideViewPr>
    <p:cSldViewPr snapToGrid="0">
      <p:cViewPr varScale="1">
        <p:scale>
          <a:sx n="83" d="100"/>
          <a:sy n="83" d="100"/>
        </p:scale>
        <p:origin x="81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4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60374DFF-1814-42D5-ABD0-FA974A34A3D3}" type="datetimeFigureOut">
              <a:rPr lang="en-ZA" smtClean="0"/>
              <a:t>2023/02/20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80AE52F-2A42-4B18-924A-3D6FAB798C8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69356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AE52F-2A42-4B18-924A-3D6FAB798C83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14680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AE52F-2A42-4B18-924A-3D6FAB798C83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85372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AE52F-2A42-4B18-924A-3D6FAB798C83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54382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AE52F-2A42-4B18-924A-3D6FAB798C83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73248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AE52F-2A42-4B18-924A-3D6FAB798C83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05415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0AE52F-2A42-4B18-924A-3D6FAB798C83}" type="slidenum">
              <a:rPr kumimoji="0" lang="en-ZA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ZA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300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23.xml"/><Relationship Id="rId7" Type="http://schemas.openxmlformats.org/officeDocument/2006/relationships/oleObject" Target="../embeddings/oleObject2.bin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9" Type="http://schemas.openxmlformats.org/officeDocument/2006/relationships/image" Target="../media/image5.wmf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10" Type="http://schemas.openxmlformats.org/officeDocument/2006/relationships/image" Target="../media/image4.emf"/><Relationship Id="rId4" Type="http://schemas.openxmlformats.org/officeDocument/2006/relationships/tags" Target="../tags/tag29.xml"/><Relationship Id="rId9" Type="http://schemas.openxmlformats.org/officeDocument/2006/relationships/oleObject" Target="../embeddings/oleObject3.bin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6.emf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4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9" Type="http://schemas.openxmlformats.org/officeDocument/2006/relationships/image" Target="../media/image6.emf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4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image" Target="../media/image6.emf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10" Type="http://schemas.openxmlformats.org/officeDocument/2006/relationships/image" Target="../media/image6.emf"/><Relationship Id="rId4" Type="http://schemas.openxmlformats.org/officeDocument/2006/relationships/tags" Target="../tags/tag54.xml"/><Relationship Id="rId9" Type="http://schemas.openxmlformats.org/officeDocument/2006/relationships/oleObject" Target="../embeddings/oleObject7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image" Target="../media/image7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image" Target="../media/image4.emf"/><Relationship Id="rId5" Type="http://schemas.openxmlformats.org/officeDocument/2006/relationships/tags" Target="../tags/tag62.xml"/><Relationship Id="rId10" Type="http://schemas.openxmlformats.org/officeDocument/2006/relationships/oleObject" Target="../embeddings/oleObject8.bin"/><Relationship Id="rId4" Type="http://schemas.openxmlformats.org/officeDocument/2006/relationships/tags" Target="../tags/tag61.xml"/><Relationship Id="rId9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image" Target="../media/image7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image" Target="../media/image4.emf"/><Relationship Id="rId5" Type="http://schemas.openxmlformats.org/officeDocument/2006/relationships/tags" Target="../tags/tag70.xml"/><Relationship Id="rId10" Type="http://schemas.openxmlformats.org/officeDocument/2006/relationships/oleObject" Target="../embeddings/oleObject9.bin"/><Relationship Id="rId4" Type="http://schemas.openxmlformats.org/officeDocument/2006/relationships/tags" Target="../tags/tag69.xml"/><Relationship Id="rId9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image" Target="../media/image7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image" Target="../media/image4.emf"/><Relationship Id="rId5" Type="http://schemas.openxmlformats.org/officeDocument/2006/relationships/tags" Target="../tags/tag78.xml"/><Relationship Id="rId10" Type="http://schemas.openxmlformats.org/officeDocument/2006/relationships/oleObject" Target="../embeddings/oleObject10.bin"/><Relationship Id="rId4" Type="http://schemas.openxmlformats.org/officeDocument/2006/relationships/tags" Target="../tags/tag77.xml"/><Relationship Id="rId9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image" Target="../media/image7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image" Target="../media/image8.emf"/><Relationship Id="rId5" Type="http://schemas.openxmlformats.org/officeDocument/2006/relationships/tags" Target="../tags/tag86.xml"/><Relationship Id="rId10" Type="http://schemas.openxmlformats.org/officeDocument/2006/relationships/oleObject" Target="../embeddings/oleObject11.bin"/><Relationship Id="rId4" Type="http://schemas.openxmlformats.org/officeDocument/2006/relationships/tags" Target="../tags/tag85.xml"/><Relationship Id="rId9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image" Target="../media/image7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image" Target="../media/image4.emf"/><Relationship Id="rId5" Type="http://schemas.openxmlformats.org/officeDocument/2006/relationships/tags" Target="../tags/tag94.xml"/><Relationship Id="rId10" Type="http://schemas.openxmlformats.org/officeDocument/2006/relationships/oleObject" Target="../embeddings/oleObject12.bin"/><Relationship Id="rId4" Type="http://schemas.openxmlformats.org/officeDocument/2006/relationships/tags" Target="../tags/tag93.xml"/><Relationship Id="rId9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tags" Target="../tags/tag10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10" Type="http://schemas.openxmlformats.org/officeDocument/2006/relationships/image" Target="../media/image5.wmf"/><Relationship Id="rId4" Type="http://schemas.openxmlformats.org/officeDocument/2006/relationships/tags" Target="../tags/tag101.xml"/><Relationship Id="rId9" Type="http://schemas.openxmlformats.org/officeDocument/2006/relationships/image" Target="../media/image6.emf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tags" Target="../tags/tag106.xml"/><Relationship Id="rId7" Type="http://schemas.openxmlformats.org/officeDocument/2006/relationships/image" Target="../media/image6.emf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oleObject" Target="../embeddings/oleObject1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7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5.bin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211" y="1954531"/>
            <a:ext cx="10363200" cy="1470025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611" y="3687805"/>
            <a:ext cx="8534400" cy="1752600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BBE48DB-C287-4EB0-A537-37F30F7A21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019" y="313331"/>
            <a:ext cx="4253962" cy="13911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6CA2B3-D510-46B2-87FD-60DF86CD10AC}"/>
              </a:ext>
            </a:extLst>
          </p:cNvPr>
          <p:cNvSpPr/>
          <p:nvPr userDrawn="1"/>
        </p:nvSpPr>
        <p:spPr>
          <a:xfrm>
            <a:off x="11545677" y="0"/>
            <a:ext cx="646323" cy="627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13349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6E0CEE-DA97-4185-B902-E9020488AFC1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94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B3CEA-8A42-4971-AF50-DE640C49CE92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45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280430-AEAF-4C0E-A23C-6F8EFAB074FA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058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0751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43292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5742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99852" y="63501"/>
            <a:ext cx="692149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C1E48F-67CD-49AF-89C8-3CCDCB551F98}" type="slidenum">
              <a:rPr lang="en-US"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256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5251" y="63501"/>
            <a:ext cx="6350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8791FA8-89AF-4675-A00A-C70CA57AD353}" type="slidenum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82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7840" y="444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4DB35E-5BFA-4A1F-91A3-5237748D8180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47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7840" y="444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4DB35E-5BFA-4A1F-91A3-5237748D8180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30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211" y="1954531"/>
            <a:ext cx="10363200" cy="1470025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611" y="3687805"/>
            <a:ext cx="8534400" cy="1752600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360" y="179205"/>
            <a:ext cx="5671949" cy="1391126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10077360" y="6185929"/>
            <a:ext cx="211464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213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7581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46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0218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2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00"/>
    </mc:Choice>
    <mc:Fallback xmlns="">
      <p:transition spd="slow" advTm="26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319576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232603" y="3892948"/>
            <a:ext cx="972679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14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1232603" y="2504717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20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232603" y="1706563"/>
            <a:ext cx="9726795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lang="en-US" sz="44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E618C277-228A-440C-8255-6AD42DEE4F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412" y="4961255"/>
            <a:ext cx="4430713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79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04414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731520"/>
          </a:xfr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1007984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554736" y="6593139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l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pPr algn="l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bg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6A1961CE-39CC-478C-A1C6-073AF8EFFE2B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893667" y="6600833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bg2"/>
                </a:solidFill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504948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449208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795A65A-ECB4-41D2-AECE-3DFFDD1A9781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93667" y="6600833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165B78AD-41BF-4D8D-B0CA-88B61C58E4CB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554736" y="6593139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l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pPr algn="l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bg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687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07140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61DD2402-7872-41CE-AAEE-97D58A49507B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93667" y="6600833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DC708245-A552-4F82-A1F8-0B46ABE4F7C0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554736" y="6593139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l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pPr algn="l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bg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2445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9361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FC8A9B47-C2D6-4DC4-B29C-FAC1FF1CBED2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93667" y="6600833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BA1D45B6-AA15-4E8B-84F7-2E4EF19F4FAE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554736" y="6593139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l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pPr algn="l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bg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897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24938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E52CCDF1-1350-4EAA-9712-798FCBA9B4C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893667" y="6600833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D9D6BE92-4DEC-4F9C-B801-070713401B68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554736" y="6593139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l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pPr algn="l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bg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51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6B84FCEE-788C-E7DB-7B60-99173B3151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5" y="5951565"/>
            <a:ext cx="1404112" cy="83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72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03525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08BA682D-67AF-4BF6-B15A-4C2E92FD4657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893667" y="6600833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accent1"/>
                </a:solidFill>
              </a:rPr>
              <a:t>Source: …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B9E2D09F-7A64-4B40-9FC4-581BD64C8055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554736" y="6593139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l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l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17F312-2E8A-4D47-9ED7-403DBEE295C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5544" y="6488394"/>
            <a:ext cx="1181966" cy="36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68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53988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4384AA-70CC-4A36-8980-C20EE09BA3A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5544" y="6488394"/>
            <a:ext cx="1181966" cy="360996"/>
          </a:xfrm>
          <a:prstGeom prst="rect">
            <a:avLst/>
          </a:prstGeom>
        </p:spPr>
      </p:pic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5CDBC406-D86A-4232-A1BC-A0C487B812FE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893667" y="6600833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051055C4-1B6E-47DB-AD17-B27782D546FB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554736" y="6593139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l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l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7490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963377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5065776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1007984"/>
            <a:ext cx="506577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9351DA85-660E-4005-BC31-09B1137FAB3A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893667" y="6600833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EC606DD3-51C3-46A7-A120-0F9889B75105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554736" y="6593139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l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l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A4B8B1-950D-4BE9-B434-85CA73AE548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5544" y="6488394"/>
            <a:ext cx="1181966" cy="36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4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13947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6967728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1007984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06EBBD40-A17E-4AC4-AFFE-B9D052D0A767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893667" y="6600833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8FAE829D-7032-46BB-87B6-966882B3DF79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554736" y="6593139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l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l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1536E2-4B01-4839-B61A-8A966ECC9B5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5544" y="6488394"/>
            <a:ext cx="1181966" cy="36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43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515827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7918704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1007984"/>
            <a:ext cx="7918704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41F968F9-C4C2-4AB2-822B-CC6DE7FE42F9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893667" y="6600833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1FB98F14-45AF-4ABC-91B1-04945664C0F6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554736" y="6593139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l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l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E72860-ED40-4421-B2CF-9088C454396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5544" y="6488394"/>
            <a:ext cx="1181966" cy="36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147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388034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2">
            <a:extLst>
              <a:ext uri="{FF2B5EF4-FFF2-40B4-BE49-F238E27FC236}">
                <a16:creationId xmlns:a16="http://schemas.microsoft.com/office/drawing/2014/main" id="{048DC7AE-6179-4351-8133-68A84862E8F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6634" y="6450014"/>
            <a:ext cx="12198633" cy="42474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7">
            <a:extLst>
              <a:ext uri="{FF2B5EF4-FFF2-40B4-BE49-F238E27FC236}">
                <a16:creationId xmlns:a16="http://schemas.microsoft.com/office/drawing/2014/main" id="{DD253AE5-E290-44AD-9CEC-ECB61DD0B0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7313" y="6485868"/>
            <a:ext cx="1198428" cy="3660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A27D12-7E63-41D1-9643-08F6F9062D6B}"/>
              </a:ext>
            </a:extLst>
          </p:cNvPr>
          <p:cNvCxnSpPr/>
          <p:nvPr userDrawn="1"/>
        </p:nvCxnSpPr>
        <p:spPr>
          <a:xfrm>
            <a:off x="-7620" y="1234438"/>
            <a:ext cx="12206254" cy="0"/>
          </a:xfrm>
          <a:prstGeom prst="line">
            <a:avLst/>
          </a:prstGeom>
          <a:ln w="28575" cap="flat">
            <a:solidFill>
              <a:schemeClr val="accent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5171"/>
            <a:ext cx="11082528" cy="989512"/>
          </a:xfrm>
        </p:spPr>
        <p:txBody>
          <a:bodyPr vert="horz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id="{406524B5-4739-4D58-93CF-EA76FB90DB72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93667" y="6600833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BB0B0C20-1442-4607-8B15-90F8BDB2DABF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554736" y="6593139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l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pPr algn="l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bg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6166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48017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2">
            <a:extLst>
              <a:ext uri="{FF2B5EF4-FFF2-40B4-BE49-F238E27FC236}">
                <a16:creationId xmlns:a16="http://schemas.microsoft.com/office/drawing/2014/main" id="{989E37D3-247E-4B73-A726-336EFE5F059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6634" y="6450014"/>
            <a:ext cx="12198633" cy="42474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DB4EAA56-1D2C-453A-A498-5120FB26F0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7313" y="6485868"/>
            <a:ext cx="1198428" cy="3660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5207D841-96AD-4CCA-85BE-245C7048655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554736" y="6593139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l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pPr algn="l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bg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7258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355931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1974B0-473E-4554-A92F-9807F1E87FB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162425" y="2838450"/>
            <a:ext cx="386715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022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65CFF-74EF-4709-A119-F6C84086F1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305F8D-ACDC-4D1F-A2C2-6E0DBE240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C7577-A74A-49A5-9436-B42DC77F0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3CA11-8326-4726-BEC9-66AB9AA19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7E730-E876-418C-B1DC-62D83D9EA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2CC3-9BB7-41AC-98F7-2967221E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655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DB4C5-36FD-47D9-A072-3103FFF11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85221-1937-4575-902F-0184280DA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4CA90-6BFD-4F67-94C7-9500F64ED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6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FAD03D-0223-4EC1-8E86-9F3EE110128F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4975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7E95-2AEA-4C90-8528-C659D04F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482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611" y="3687805"/>
            <a:ext cx="8534400" cy="1752600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BBE48DB-C287-4EB0-A537-37F30F7A21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019" y="313331"/>
            <a:ext cx="4253962" cy="13911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6CA2B3-D510-46B2-87FD-60DF86CD10AC}"/>
              </a:ext>
            </a:extLst>
          </p:cNvPr>
          <p:cNvSpPr/>
          <p:nvPr userDrawn="1"/>
        </p:nvSpPr>
        <p:spPr>
          <a:xfrm>
            <a:off x="11545677" y="0"/>
            <a:ext cx="646323" cy="627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A2B918-F6D4-CB4F-F85A-0F5BC0C2D4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413" y="6206645"/>
            <a:ext cx="11922414" cy="53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83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211" y="1954531"/>
            <a:ext cx="10363200" cy="1470025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611" y="3687805"/>
            <a:ext cx="8534400" cy="1752600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360" y="179205"/>
            <a:ext cx="5671949" cy="1391126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10077360" y="6185929"/>
            <a:ext cx="211464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729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5813AAD-B2A4-881C-6FE5-9FE4DDCF06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5" y="5951565"/>
            <a:ext cx="1404112" cy="83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978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FAD03D-0223-4EC1-8E86-9F3EE110128F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0593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0A96F8-BD19-49FF-B364-50B1F92B3358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955F1A76-86AE-9190-A286-7E034B70C2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5" y="5951565"/>
            <a:ext cx="1404112" cy="83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722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A3CA3E-0201-4BE0-B0A6-517A54451283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9709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6CED6C-ECE4-4505-945A-AA916CE41B3E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182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05F443-A7C1-451A-9CD1-84BAB0A24326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7907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028A63-FAC7-4270-AC4C-DFBC5E88C83C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7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0A96F8-BD19-49FF-B364-50B1F92B3358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3165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6E0CEE-DA97-4185-B902-E9020488AFC1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0369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B3CEA-8A42-4971-AF50-DE640C49CE92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7170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280430-AEAF-4C0E-A23C-6F8EFAB074FA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636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8793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219592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17902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99852" y="63501"/>
            <a:ext cx="692149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C1E48F-67CD-49AF-89C8-3CCDCB551F98}" type="slidenum">
              <a:rPr lang="en-US"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7636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5251" y="63501"/>
            <a:ext cx="6350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8791FA8-89AF-4675-A00A-C70CA57AD353}" type="slidenum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34C4B27-1DDF-288C-A7FD-75B0CECBB9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5" y="5946595"/>
            <a:ext cx="1404112" cy="83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388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7840" y="444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4DB35E-5BFA-4A1F-91A3-5237748D8180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4586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7840" y="444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4DB35E-5BFA-4A1F-91A3-5237748D8180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70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A3CA3E-0201-4BE0-B0A6-517A54451283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5245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2359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951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68731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0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00"/>
    </mc:Choice>
    <mc:Fallback xmlns="">
      <p:transition spd="slow" advTm="2600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211" y="1954531"/>
            <a:ext cx="10363200" cy="1752600"/>
          </a:xfrm>
        </p:spPr>
        <p:txBody>
          <a:bodyPr/>
          <a:lstStyle>
            <a:lvl1pPr>
              <a:defRPr sz="6000" b="1" baseline="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611" y="4180113"/>
            <a:ext cx="8534400" cy="126029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BBE48DB-C287-4EB0-A537-37F30F7A21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019" y="313331"/>
            <a:ext cx="4253962" cy="13911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6CA2B3-D510-46B2-87FD-60DF86CD10AC}"/>
              </a:ext>
            </a:extLst>
          </p:cNvPr>
          <p:cNvSpPr/>
          <p:nvPr/>
        </p:nvSpPr>
        <p:spPr>
          <a:xfrm>
            <a:off x="11545677" y="0"/>
            <a:ext cx="646323" cy="627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25" name="Picture 9" descr="ukzn-zulu-logo-colour-print">
            <a:extLst>
              <a:ext uri="{FF2B5EF4-FFF2-40B4-BE49-F238E27FC236}">
                <a16:creationId xmlns:a16="http://schemas.microsoft.com/office/drawing/2014/main" id="{BCC9085A-3FE0-4D07-85C8-5F356717D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629" y="6366091"/>
            <a:ext cx="803010" cy="25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22382D0-26E8-47D5-AED7-4176A494B5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08" y="6361097"/>
            <a:ext cx="2059993" cy="26435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6EC89F0E-C66D-4652-9135-87E13D0C5AC7}"/>
              </a:ext>
            </a:extLst>
          </p:cNvPr>
          <p:cNvGrpSpPr/>
          <p:nvPr/>
        </p:nvGrpSpPr>
        <p:grpSpPr>
          <a:xfrm>
            <a:off x="4357022" y="6287321"/>
            <a:ext cx="3143003" cy="411911"/>
            <a:chOff x="4070584" y="6398570"/>
            <a:chExt cx="3143003" cy="411911"/>
          </a:xfrm>
        </p:grpSpPr>
        <p:sp>
          <p:nvSpPr>
            <p:cNvPr id="28" name="TextBox 31">
              <a:extLst>
                <a:ext uri="{FF2B5EF4-FFF2-40B4-BE49-F238E27FC236}">
                  <a16:creationId xmlns:a16="http://schemas.microsoft.com/office/drawing/2014/main" id="{7DC665AE-11B1-4879-9FF8-2ABA2E43ABF2}"/>
                </a:ext>
              </a:extLst>
            </p:cNvPr>
            <p:cNvSpPr txBox="1"/>
            <p:nvPr/>
          </p:nvSpPr>
          <p:spPr>
            <a:xfrm>
              <a:off x="4695408" y="6398570"/>
              <a:ext cx="1591378" cy="169277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R="27305" algn="ctr" eaLnBrk="0" fontAlgn="base" hangingPunct="0">
                <a:spcAft>
                  <a:spcPts val="0"/>
                </a:spcAft>
              </a:pPr>
              <a:r>
                <a:rPr lang="en-US" sz="550" kern="1200">
                  <a:solidFill>
                    <a:srgbClr val="40404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CAPRISA hosts a MRC HIV-TB Pathogenesis and Treatment Research Unit</a:t>
              </a:r>
              <a:endParaRPr lang="en-GB" sz="55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TextBox 43">
              <a:extLst>
                <a:ext uri="{FF2B5EF4-FFF2-40B4-BE49-F238E27FC236}">
                  <a16:creationId xmlns:a16="http://schemas.microsoft.com/office/drawing/2014/main" id="{2C16750E-3E60-4548-94BF-D796F3060F29}"/>
                </a:ext>
              </a:extLst>
            </p:cNvPr>
            <p:cNvSpPr txBox="1"/>
            <p:nvPr/>
          </p:nvSpPr>
          <p:spPr>
            <a:xfrm>
              <a:off x="4722173" y="6641204"/>
              <a:ext cx="1562806" cy="169277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R="27305" algn="ctr" eaLnBrk="0" fontAlgn="base" hangingPunct="0">
                <a:spcAft>
                  <a:spcPts val="0"/>
                </a:spcAft>
              </a:pPr>
              <a:r>
                <a:rPr lang="en-US" sz="550" kern="1200">
                  <a:solidFill>
                    <a:srgbClr val="40404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CAPRISA hosts a </a:t>
              </a:r>
              <a:r>
                <a:rPr lang="en-US" sz="550" kern="1200" err="1">
                  <a:solidFill>
                    <a:srgbClr val="40404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DoH</a:t>
              </a:r>
              <a:r>
                <a:rPr lang="en-US" sz="550" kern="1200">
                  <a:solidFill>
                    <a:srgbClr val="40404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-MRC Special Initiative for HIV Prevention Technology</a:t>
              </a:r>
              <a:endParaRPr lang="en-GB" sz="55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8C9705-93BA-430F-B950-0EACAEFC7644}"/>
                </a:ext>
              </a:extLst>
            </p:cNvPr>
            <p:cNvCxnSpPr/>
            <p:nvPr/>
          </p:nvCxnSpPr>
          <p:spPr>
            <a:xfrm flipH="1">
              <a:off x="4769909" y="6606693"/>
              <a:ext cx="1442835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DEE42A1-847A-4161-9155-6B0C86B2F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0899" y="6398570"/>
              <a:ext cx="932688" cy="33916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F62D91B-D56F-4F8A-9A21-5AEACCA574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70584" y="6454788"/>
              <a:ext cx="670756" cy="316501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954453-D412-4AF5-9CAF-320BA44F6771}"/>
              </a:ext>
            </a:extLst>
          </p:cNvPr>
          <p:cNvGrpSpPr/>
          <p:nvPr/>
        </p:nvGrpSpPr>
        <p:grpSpPr>
          <a:xfrm>
            <a:off x="3016509" y="6386042"/>
            <a:ext cx="1358265" cy="214469"/>
            <a:chOff x="2730071" y="6498510"/>
            <a:chExt cx="1358265" cy="214469"/>
          </a:xfrm>
        </p:grpSpPr>
        <p:sp>
          <p:nvSpPr>
            <p:cNvPr id="34" name="TextBox 32">
              <a:extLst>
                <a:ext uri="{FF2B5EF4-FFF2-40B4-BE49-F238E27FC236}">
                  <a16:creationId xmlns:a16="http://schemas.microsoft.com/office/drawing/2014/main" id="{9ACC8CBD-FB2B-4D23-AC8F-D514D70ECE69}"/>
                </a:ext>
              </a:extLst>
            </p:cNvPr>
            <p:cNvSpPr txBox="1"/>
            <p:nvPr/>
          </p:nvSpPr>
          <p:spPr>
            <a:xfrm>
              <a:off x="2730071" y="6521106"/>
              <a:ext cx="1358265" cy="169277"/>
            </a:xfrm>
            <a:prstGeom prst="rect">
              <a:avLst/>
            </a:prstGeom>
            <a:noFill/>
          </p:spPr>
          <p:txBody>
            <a:bodyPr wrap="square" lIns="0" tIns="0" rIns="36000" bIns="0" rtlCol="0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  <a:tabLst>
                  <a:tab pos="3868420" algn="l"/>
                </a:tabLst>
              </a:pPr>
              <a:r>
                <a:rPr lang="en-ZA" sz="550" kern="1200">
                  <a:solidFill>
                    <a:srgbClr val="40404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CAPRISA is the UNAIDS Collaborating</a:t>
              </a:r>
              <a:endParaRPr lang="en-GB" sz="55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eaLnBrk="0" fontAlgn="base" hangingPunct="0">
                <a:spcAft>
                  <a:spcPts val="0"/>
                </a:spcAft>
                <a:tabLst>
                  <a:tab pos="3868420" algn="l"/>
                </a:tabLst>
              </a:pPr>
              <a:r>
                <a:rPr lang="en-ZA" sz="550" kern="1200">
                  <a:solidFill>
                    <a:srgbClr val="40404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Centre for HIV Research and Policy</a:t>
              </a:r>
              <a:endParaRPr lang="en-GB" sz="55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3491E94-A026-4C8D-986E-39554710F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7348" y="6498510"/>
              <a:ext cx="1147157" cy="214469"/>
            </a:xfrm>
            <a:prstGeom prst="rect">
              <a:avLst/>
            </a:prstGeom>
          </p:spPr>
        </p:pic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07C2DAB6-B46C-4D74-A71D-EE10526564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903" y="6321203"/>
            <a:ext cx="1022466" cy="344147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B3E90D8C-73B2-4D82-8D92-FABB974E447B}"/>
              </a:ext>
            </a:extLst>
          </p:cNvPr>
          <p:cNvSpPr/>
          <p:nvPr/>
        </p:nvSpPr>
        <p:spPr>
          <a:xfrm>
            <a:off x="1185075" y="6323999"/>
            <a:ext cx="864752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US" sz="550" kern="120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CAPRISA hosts a </a:t>
            </a:r>
            <a:endParaRPr lang="en-GB" sz="55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>
              <a:spcAft>
                <a:spcPts val="0"/>
              </a:spcAft>
            </a:pPr>
            <a:r>
              <a:rPr lang="en-US" sz="550" kern="120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DST-NRF Centre of Excellence in </a:t>
            </a:r>
            <a:endParaRPr lang="en-GB" sz="55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>
              <a:spcAft>
                <a:spcPts val="0"/>
              </a:spcAft>
            </a:pPr>
            <a:r>
              <a:rPr lang="en-US" sz="550" kern="120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HIV Prevention </a:t>
            </a:r>
            <a:endParaRPr lang="en-GB" sz="55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BC8AB97-9725-41BA-A9FE-71AC7C5B81B1}"/>
              </a:ext>
            </a:extLst>
          </p:cNvPr>
          <p:cNvCxnSpPr/>
          <p:nvPr/>
        </p:nvCxnSpPr>
        <p:spPr>
          <a:xfrm>
            <a:off x="4316273" y="6313276"/>
            <a:ext cx="0" cy="36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B847F72-422D-45C3-85E2-AF302DA7935C}"/>
              </a:ext>
            </a:extLst>
          </p:cNvPr>
          <p:cNvCxnSpPr/>
          <p:nvPr/>
        </p:nvCxnSpPr>
        <p:spPr>
          <a:xfrm>
            <a:off x="7554615" y="6313276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6E563D0-6C99-46B1-9004-3142221FDD94}"/>
              </a:ext>
            </a:extLst>
          </p:cNvPr>
          <p:cNvCxnSpPr/>
          <p:nvPr/>
        </p:nvCxnSpPr>
        <p:spPr>
          <a:xfrm>
            <a:off x="10621107" y="6313276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50E4819-5AC7-4142-AE0C-0E1BD01BEB09}"/>
              </a:ext>
            </a:extLst>
          </p:cNvPr>
          <p:cNvCxnSpPr/>
          <p:nvPr/>
        </p:nvCxnSpPr>
        <p:spPr>
          <a:xfrm>
            <a:off x="2944299" y="6313276"/>
            <a:ext cx="0" cy="36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3E955CEA-E6C3-4571-9C9A-A191B8D5B27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905" y="6349880"/>
            <a:ext cx="922398" cy="286792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B681D81-F1D9-40E5-9AAA-6F57F65ECA57}"/>
              </a:ext>
            </a:extLst>
          </p:cNvPr>
          <p:cNvCxnSpPr/>
          <p:nvPr/>
        </p:nvCxnSpPr>
        <p:spPr>
          <a:xfrm>
            <a:off x="9693856" y="6313276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37B0B63C-9F98-483E-8A13-2A9165710A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019" y="313331"/>
            <a:ext cx="4253962" cy="1391126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B5828437-6646-4961-A082-C7B7CA9890CD}"/>
              </a:ext>
            </a:extLst>
          </p:cNvPr>
          <p:cNvSpPr/>
          <p:nvPr/>
        </p:nvSpPr>
        <p:spPr>
          <a:xfrm>
            <a:off x="11545677" y="0"/>
            <a:ext cx="646323" cy="627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46" name="Picture 9" descr="ukzn-zulu-logo-colour-print">
            <a:extLst>
              <a:ext uri="{FF2B5EF4-FFF2-40B4-BE49-F238E27FC236}">
                <a16:creationId xmlns:a16="http://schemas.microsoft.com/office/drawing/2014/main" id="{816F497B-179A-4AED-AAF3-B9B126E31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629" y="6366091"/>
            <a:ext cx="803010" cy="25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526D2D7-908B-46BB-AF21-7D1F8274F2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08" y="6361097"/>
            <a:ext cx="2059993" cy="264358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294EEAAC-52A0-40C5-8D37-8FF1315D09D6}"/>
              </a:ext>
            </a:extLst>
          </p:cNvPr>
          <p:cNvGrpSpPr/>
          <p:nvPr/>
        </p:nvGrpSpPr>
        <p:grpSpPr>
          <a:xfrm>
            <a:off x="4357022" y="6287321"/>
            <a:ext cx="3143003" cy="411911"/>
            <a:chOff x="4070584" y="6398570"/>
            <a:chExt cx="3143003" cy="411911"/>
          </a:xfrm>
        </p:grpSpPr>
        <p:sp>
          <p:nvSpPr>
            <p:cNvPr id="49" name="TextBox 31">
              <a:extLst>
                <a:ext uri="{FF2B5EF4-FFF2-40B4-BE49-F238E27FC236}">
                  <a16:creationId xmlns:a16="http://schemas.microsoft.com/office/drawing/2014/main" id="{439EEE47-25BB-435A-A870-98A941E1D760}"/>
                </a:ext>
              </a:extLst>
            </p:cNvPr>
            <p:cNvSpPr txBox="1"/>
            <p:nvPr/>
          </p:nvSpPr>
          <p:spPr>
            <a:xfrm>
              <a:off x="4695408" y="6398570"/>
              <a:ext cx="1591378" cy="169277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R="27305" algn="ctr" eaLnBrk="0" fontAlgn="base" hangingPunct="0">
                <a:spcAft>
                  <a:spcPts val="0"/>
                </a:spcAft>
              </a:pPr>
              <a:r>
                <a:rPr lang="en-US" sz="550" kern="1200">
                  <a:solidFill>
                    <a:srgbClr val="40404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CAPRISA hosts a MRC HIV-TB Pathogenesis and Treatment Research Unit</a:t>
              </a:r>
              <a:endParaRPr lang="en-GB" sz="55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0" name="TextBox 43">
              <a:extLst>
                <a:ext uri="{FF2B5EF4-FFF2-40B4-BE49-F238E27FC236}">
                  <a16:creationId xmlns:a16="http://schemas.microsoft.com/office/drawing/2014/main" id="{82979FB3-DFC4-4804-B4E7-DE21785F6CE9}"/>
                </a:ext>
              </a:extLst>
            </p:cNvPr>
            <p:cNvSpPr txBox="1"/>
            <p:nvPr/>
          </p:nvSpPr>
          <p:spPr>
            <a:xfrm>
              <a:off x="4722173" y="6641204"/>
              <a:ext cx="1562806" cy="169277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R="27305" algn="ctr" eaLnBrk="0" fontAlgn="base" hangingPunct="0">
                <a:spcAft>
                  <a:spcPts val="0"/>
                </a:spcAft>
              </a:pPr>
              <a:r>
                <a:rPr lang="en-US" sz="550" kern="1200">
                  <a:solidFill>
                    <a:srgbClr val="40404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CAPRISA hosts a </a:t>
              </a:r>
              <a:r>
                <a:rPr lang="en-US" sz="550" kern="1200" err="1">
                  <a:solidFill>
                    <a:srgbClr val="40404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DoH</a:t>
              </a:r>
              <a:r>
                <a:rPr lang="en-US" sz="550" kern="1200">
                  <a:solidFill>
                    <a:srgbClr val="40404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-MRC Special Initiative for HIV Prevention Technology</a:t>
              </a:r>
              <a:endParaRPr lang="en-GB" sz="55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A68F837-1A72-4F51-834D-8B49C81A5084}"/>
                </a:ext>
              </a:extLst>
            </p:cNvPr>
            <p:cNvCxnSpPr/>
            <p:nvPr/>
          </p:nvCxnSpPr>
          <p:spPr>
            <a:xfrm flipH="1">
              <a:off x="4769909" y="6606693"/>
              <a:ext cx="1442835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3FCAEFB6-8747-46F2-97B1-B13CD9132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0899" y="6398570"/>
              <a:ext cx="932688" cy="33916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32EF1AD7-A791-424C-B8C7-6F7783B804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70584" y="6454788"/>
              <a:ext cx="670756" cy="316501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21FCB9E-2858-4D28-8D1F-D096AE48EE00}"/>
              </a:ext>
            </a:extLst>
          </p:cNvPr>
          <p:cNvGrpSpPr/>
          <p:nvPr/>
        </p:nvGrpSpPr>
        <p:grpSpPr>
          <a:xfrm>
            <a:off x="3016509" y="6386042"/>
            <a:ext cx="1358265" cy="214469"/>
            <a:chOff x="2730071" y="6498510"/>
            <a:chExt cx="1358265" cy="214469"/>
          </a:xfrm>
        </p:grpSpPr>
        <p:sp>
          <p:nvSpPr>
            <p:cNvPr id="55" name="TextBox 32">
              <a:extLst>
                <a:ext uri="{FF2B5EF4-FFF2-40B4-BE49-F238E27FC236}">
                  <a16:creationId xmlns:a16="http://schemas.microsoft.com/office/drawing/2014/main" id="{5D6D58AF-95DF-4ECE-AF24-F6B9482DF90E}"/>
                </a:ext>
              </a:extLst>
            </p:cNvPr>
            <p:cNvSpPr txBox="1"/>
            <p:nvPr/>
          </p:nvSpPr>
          <p:spPr>
            <a:xfrm>
              <a:off x="2730071" y="6521106"/>
              <a:ext cx="1358265" cy="169277"/>
            </a:xfrm>
            <a:prstGeom prst="rect">
              <a:avLst/>
            </a:prstGeom>
            <a:noFill/>
          </p:spPr>
          <p:txBody>
            <a:bodyPr wrap="square" lIns="0" tIns="0" rIns="36000" bIns="0" rtlCol="0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  <a:tabLst>
                  <a:tab pos="3868420" algn="l"/>
                </a:tabLst>
              </a:pPr>
              <a:r>
                <a:rPr lang="en-ZA" sz="550" kern="1200">
                  <a:solidFill>
                    <a:srgbClr val="40404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CAPRISA is the UNAIDS Collaborating</a:t>
              </a:r>
              <a:endParaRPr lang="en-GB" sz="55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eaLnBrk="0" fontAlgn="base" hangingPunct="0">
                <a:spcAft>
                  <a:spcPts val="0"/>
                </a:spcAft>
                <a:tabLst>
                  <a:tab pos="3868420" algn="l"/>
                </a:tabLst>
              </a:pPr>
              <a:r>
                <a:rPr lang="en-ZA" sz="550" kern="1200">
                  <a:solidFill>
                    <a:srgbClr val="40404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Centre for HIV Research and Policy</a:t>
              </a:r>
              <a:endParaRPr lang="en-GB" sz="55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9A6BD9CD-0335-49C0-A722-7ACB1DE96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7348" y="6498510"/>
              <a:ext cx="1147157" cy="214469"/>
            </a:xfrm>
            <a:prstGeom prst="rect">
              <a:avLst/>
            </a:prstGeom>
          </p:spPr>
        </p:pic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C5552E78-7D90-45AF-80F1-FBA3DDF1C3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903" y="6321203"/>
            <a:ext cx="1022466" cy="344147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C5F5ED99-8097-4D9E-AC77-D45BEF35AEE2}"/>
              </a:ext>
            </a:extLst>
          </p:cNvPr>
          <p:cNvSpPr/>
          <p:nvPr/>
        </p:nvSpPr>
        <p:spPr>
          <a:xfrm>
            <a:off x="1185075" y="6323999"/>
            <a:ext cx="864752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US" sz="550" kern="120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CAPRISA hosts a </a:t>
            </a:r>
            <a:endParaRPr lang="en-GB" sz="55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>
              <a:spcAft>
                <a:spcPts val="0"/>
              </a:spcAft>
            </a:pPr>
            <a:r>
              <a:rPr lang="en-US" sz="550" kern="120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DST-NRF Centre of Excellence in </a:t>
            </a:r>
            <a:endParaRPr lang="en-GB" sz="55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>
              <a:spcAft>
                <a:spcPts val="0"/>
              </a:spcAft>
            </a:pPr>
            <a:r>
              <a:rPr lang="en-US" sz="550" kern="120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HIV Prevention </a:t>
            </a:r>
            <a:endParaRPr lang="en-GB" sz="55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EE2C96A-4F4F-4FEA-A933-AB55E6C98F9E}"/>
              </a:ext>
            </a:extLst>
          </p:cNvPr>
          <p:cNvCxnSpPr/>
          <p:nvPr/>
        </p:nvCxnSpPr>
        <p:spPr>
          <a:xfrm>
            <a:off x="4316273" y="6313276"/>
            <a:ext cx="0" cy="36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67B989C-0ACA-4005-8FD0-52B24A019D53}"/>
              </a:ext>
            </a:extLst>
          </p:cNvPr>
          <p:cNvCxnSpPr/>
          <p:nvPr/>
        </p:nvCxnSpPr>
        <p:spPr>
          <a:xfrm>
            <a:off x="7554615" y="6313276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A632CEF-5862-42F7-B612-25659A657D37}"/>
              </a:ext>
            </a:extLst>
          </p:cNvPr>
          <p:cNvCxnSpPr/>
          <p:nvPr/>
        </p:nvCxnSpPr>
        <p:spPr>
          <a:xfrm>
            <a:off x="10621107" y="6313276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C8A2485-9300-4906-89EC-1826E248CFAF}"/>
              </a:ext>
            </a:extLst>
          </p:cNvPr>
          <p:cNvCxnSpPr/>
          <p:nvPr/>
        </p:nvCxnSpPr>
        <p:spPr>
          <a:xfrm>
            <a:off x="2944299" y="6313276"/>
            <a:ext cx="0" cy="36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>
            <a:extLst>
              <a:ext uri="{FF2B5EF4-FFF2-40B4-BE49-F238E27FC236}">
                <a16:creationId xmlns:a16="http://schemas.microsoft.com/office/drawing/2014/main" id="{856CE966-34A2-4EEB-A2C3-A0CC68B9106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905" y="6349880"/>
            <a:ext cx="922398" cy="286792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FC7DA20-6451-4243-A12F-CFC0A5D93EFF}"/>
              </a:ext>
            </a:extLst>
          </p:cNvPr>
          <p:cNvCxnSpPr/>
          <p:nvPr/>
        </p:nvCxnSpPr>
        <p:spPr>
          <a:xfrm>
            <a:off x="9693856" y="6313276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>
            <a:extLst>
              <a:ext uri="{FF2B5EF4-FFF2-40B4-BE49-F238E27FC236}">
                <a16:creationId xmlns:a16="http://schemas.microsoft.com/office/drawing/2014/main" id="{5C6924C2-B295-48B4-865F-B67883CC41A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9" y="6255741"/>
            <a:ext cx="12087957" cy="59639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859D22F8-E156-437C-B7C9-AC481E667B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019" y="313331"/>
            <a:ext cx="4253962" cy="139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053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367" y="2857500"/>
            <a:ext cx="9377265" cy="1143000"/>
          </a:xfrm>
        </p:spPr>
        <p:txBody>
          <a:bodyPr>
            <a:normAutofit/>
          </a:bodyPr>
          <a:lstStyle>
            <a:lvl1pPr>
              <a:defRPr sz="46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440000"/>
            <a:ext cx="10972800" cy="681031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1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A85D64F-8714-413C-A01C-B05133D49A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" y="2143393"/>
            <a:ext cx="10972800" cy="4106578"/>
          </a:xfrm>
        </p:spPr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239364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975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6439"/>
            <a:ext cx="11277600" cy="1143000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3023"/>
            <a:ext cx="11277600" cy="783996"/>
          </a:xfrm>
        </p:spPr>
        <p:txBody>
          <a:bodyPr/>
          <a:lstStyle>
            <a:lvl1pPr marL="0" indent="0" algn="ctr">
              <a:buNone/>
              <a:defRPr sz="2100" b="1"/>
            </a:lvl1pPr>
            <a:lvl2pPr algn="ctr">
              <a:defRPr sz="1800" b="1"/>
            </a:lvl2pPr>
            <a:lvl3pPr algn="ctr">
              <a:defRPr sz="1500" b="1"/>
            </a:lvl3pPr>
            <a:lvl4pPr algn="ctr">
              <a:defRPr sz="1350" b="1"/>
            </a:lvl4pPr>
            <a:lvl5pPr algn="ctr">
              <a:defRPr sz="1350" b="1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1" y="6249970"/>
            <a:ext cx="10746557" cy="608029"/>
          </a:xfrm>
        </p:spPr>
        <p:txBody>
          <a:bodyPr>
            <a:noAutofit/>
          </a:bodyPr>
          <a:lstStyle>
            <a:lvl1pPr>
              <a:defRPr sz="1400" i="1"/>
            </a:lvl1pPr>
            <a:lvl2pPr>
              <a:defRPr sz="1400" i="1"/>
            </a:lvl2pPr>
            <a:lvl3pPr>
              <a:defRPr sz="1400" i="1"/>
            </a:lvl3pPr>
            <a:lvl4pPr>
              <a:defRPr sz="1400" i="1"/>
            </a:lvl4pPr>
            <a:lvl5pPr>
              <a:defRPr sz="1400" i="1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10649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1" kern="1200" baseline="0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417638"/>
            <a:ext cx="10972799" cy="793714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6" y="2211351"/>
            <a:ext cx="10972799" cy="403214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599" y="6243499"/>
            <a:ext cx="10120605" cy="479822"/>
          </a:xfrm>
        </p:spPr>
        <p:txBody>
          <a:bodyPr anchor="b">
            <a:normAutofit/>
          </a:bodyPr>
          <a:lstStyle>
            <a:lvl1pPr marL="0" indent="0">
              <a:buNone/>
              <a:defRPr sz="1400" b="0" i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950" y="2211354"/>
            <a:ext cx="6842449" cy="389218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02227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74" y="204787"/>
            <a:ext cx="10814180" cy="1185474"/>
          </a:xfrm>
        </p:spPr>
        <p:txBody>
          <a:bodyPr anchor="ctr" anchorCtr="0">
            <a:normAutofit/>
          </a:bodyPr>
          <a:lstStyle>
            <a:lvl1pPr algn="ctr">
              <a:defRPr sz="40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474" y="2160000"/>
            <a:ext cx="10814180" cy="330773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74" y="1390261"/>
            <a:ext cx="10814180" cy="74314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200" b="1" baseline="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</a:t>
            </a:r>
          </a:p>
          <a:p>
            <a:pPr lvl="0"/>
            <a:r>
              <a:rPr lang="en-US"/>
              <a:t>styles</a:t>
            </a:r>
          </a:p>
        </p:txBody>
      </p:sp>
    </p:spTree>
    <p:extLst>
      <p:ext uri="{BB962C8B-B14F-4D97-AF65-F5344CB8AC3E}">
        <p14:creationId xmlns:p14="http://schemas.microsoft.com/office/powerpoint/2010/main" val="237201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6CED6C-ECE4-4505-945A-AA916CE41B3E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5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52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05F443-A7C1-451A-9CD1-84BAB0A24326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104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028A63-FAC7-4270-AC4C-DFBC5E88C83C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760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2.xml"/><Relationship Id="rId26" Type="http://schemas.openxmlformats.org/officeDocument/2006/relationships/tags" Target="../tags/tag8.xml"/><Relationship Id="rId39" Type="http://schemas.openxmlformats.org/officeDocument/2006/relationships/oleObject" Target="../embeddings/oleObject1.bin"/><Relationship Id="rId21" Type="http://schemas.openxmlformats.org/officeDocument/2006/relationships/tags" Target="../tags/tag3.xml"/><Relationship Id="rId34" Type="http://schemas.openxmlformats.org/officeDocument/2006/relationships/tags" Target="../tags/tag1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tags" Target="../tags/tag2.xml"/><Relationship Id="rId29" Type="http://schemas.openxmlformats.org/officeDocument/2006/relationships/tags" Target="../tags/tag11.xml"/><Relationship Id="rId41" Type="http://schemas.openxmlformats.org/officeDocument/2006/relationships/image" Target="../media/image5.wmf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ags" Target="../tags/tag6.xml"/><Relationship Id="rId32" Type="http://schemas.openxmlformats.org/officeDocument/2006/relationships/tags" Target="../tags/tag14.xml"/><Relationship Id="rId37" Type="http://schemas.openxmlformats.org/officeDocument/2006/relationships/tags" Target="../tags/tag19.xml"/><Relationship Id="rId40" Type="http://schemas.openxmlformats.org/officeDocument/2006/relationships/image" Target="../media/image4.emf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36" Type="http://schemas.openxmlformats.org/officeDocument/2006/relationships/tags" Target="../tags/tag18.xml"/><Relationship Id="rId10" Type="http://schemas.openxmlformats.org/officeDocument/2006/relationships/slideLayout" Target="../slideLayouts/slideLayout33.xml"/><Relationship Id="rId19" Type="http://schemas.openxmlformats.org/officeDocument/2006/relationships/tags" Target="../tags/tag1.xml"/><Relationship Id="rId31" Type="http://schemas.openxmlformats.org/officeDocument/2006/relationships/tags" Target="../tags/tag1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tags" Target="../tags/tag4.xml"/><Relationship Id="rId27" Type="http://schemas.openxmlformats.org/officeDocument/2006/relationships/tags" Target="../tags/tag9.xml"/><Relationship Id="rId30" Type="http://schemas.openxmlformats.org/officeDocument/2006/relationships/tags" Target="../tags/tag12.xml"/><Relationship Id="rId35" Type="http://schemas.openxmlformats.org/officeDocument/2006/relationships/tags" Target="../tags/tag17.xml"/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tags" Target="../tags/tag7.xml"/><Relationship Id="rId33" Type="http://schemas.openxmlformats.org/officeDocument/2006/relationships/tags" Target="../tags/tag15.xml"/><Relationship Id="rId38" Type="http://schemas.openxmlformats.org/officeDocument/2006/relationships/tags" Target="../tags/tag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ZA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ZA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686" y="6238369"/>
            <a:ext cx="1420857" cy="46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0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C00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481004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9" imgW="413" imgH="416" progId="TCLayout.ActiveDocument.1">
                  <p:embed/>
                </p:oleObj>
              </mc:Choice>
              <mc:Fallback>
                <p:oleObj name="think-cell Slide" r:id="rId3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" name="Rectangle 12">
            <a:extLst>
              <a:ext uri="{FF2B5EF4-FFF2-40B4-BE49-F238E27FC236}">
                <a16:creationId xmlns:a16="http://schemas.microsoft.com/office/drawing/2014/main" id="{995DEE4D-DE68-4D88-892E-A824D28BADE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6634" y="6450014"/>
            <a:ext cx="12198633" cy="42474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2" name="Picture 17">
            <a:extLst>
              <a:ext uri="{FF2B5EF4-FFF2-40B4-BE49-F238E27FC236}">
                <a16:creationId xmlns:a16="http://schemas.microsoft.com/office/drawing/2014/main" id="{21E2EAA5-B57A-4298-86E2-F46FEDB28F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7313" y="6485868"/>
            <a:ext cx="1198428" cy="3660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350233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3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Above Chart Exhibit Title</a:t>
            </a:r>
          </a:p>
          <a:p>
            <a:pPr lvl="0"/>
            <a:r>
              <a:rPr lang="en-US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84655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53" name="LegendLines" hidden="1">
            <a:extLst>
              <a:ext uri="{FF2B5EF4-FFF2-40B4-BE49-F238E27FC236}">
                <a16:creationId xmlns:a16="http://schemas.microsoft.com/office/drawing/2014/main" id="{824664CA-9CBA-4BC2-AEEE-EB680CBAC853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54" name="Legend1">
              <a:extLst>
                <a:ext uri="{FF2B5EF4-FFF2-40B4-BE49-F238E27FC236}">
                  <a16:creationId xmlns:a16="http://schemas.microsoft.com/office/drawing/2014/main" id="{50866770-7E78-4B98-AE5C-FC36613ACEE3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5" name="Legend2">
              <a:extLst>
                <a:ext uri="{FF2B5EF4-FFF2-40B4-BE49-F238E27FC236}">
                  <a16:creationId xmlns:a16="http://schemas.microsoft.com/office/drawing/2014/main" id="{60800198-ACA8-4569-B19F-EDC2AA395739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6" name="Legend3">
              <a:extLst>
                <a:ext uri="{FF2B5EF4-FFF2-40B4-BE49-F238E27FC236}">
                  <a16:creationId xmlns:a16="http://schemas.microsoft.com/office/drawing/2014/main" id="{1AD78493-2F46-4D78-B490-9CB3A59F0F25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7" name="LineLegend3">
              <a:extLst>
                <a:ext uri="{FF2B5EF4-FFF2-40B4-BE49-F238E27FC236}">
                  <a16:creationId xmlns:a16="http://schemas.microsoft.com/office/drawing/2014/main" id="{D78428E7-1031-4525-958D-2AEC82E576E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58" name="LineLegend2">
              <a:extLst>
                <a:ext uri="{FF2B5EF4-FFF2-40B4-BE49-F238E27FC236}">
                  <a16:creationId xmlns:a16="http://schemas.microsoft.com/office/drawing/2014/main" id="{32960FFE-A946-4DC5-A896-73EC6891F61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59" name="LineLegend1">
              <a:extLst>
                <a:ext uri="{FF2B5EF4-FFF2-40B4-BE49-F238E27FC236}">
                  <a16:creationId xmlns:a16="http://schemas.microsoft.com/office/drawing/2014/main" id="{2D89AC4B-3F7B-414E-BBC9-753E2DCD022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>
                <a:ea typeface="+mn-ea"/>
              </a:endParaRPr>
            </a:p>
          </p:txBody>
        </p:sp>
      </p:grpSp>
      <p:grpSp>
        <p:nvGrpSpPr>
          <p:cNvPr id="160" name="LegendMoons" hidden="1">
            <a:extLst>
              <a:ext uri="{FF2B5EF4-FFF2-40B4-BE49-F238E27FC236}">
                <a16:creationId xmlns:a16="http://schemas.microsoft.com/office/drawing/2014/main" id="{1C2C0F83-8077-434A-80BF-DC74551C0FEE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61" name="Legend1">
              <a:extLst>
                <a:ext uri="{FF2B5EF4-FFF2-40B4-BE49-F238E27FC236}">
                  <a16:creationId xmlns:a16="http://schemas.microsoft.com/office/drawing/2014/main" id="{60EC90F2-C3D6-4A1E-A522-2B0084B9AE3B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62" name="Legend2">
              <a:extLst>
                <a:ext uri="{FF2B5EF4-FFF2-40B4-BE49-F238E27FC236}">
                  <a16:creationId xmlns:a16="http://schemas.microsoft.com/office/drawing/2014/main" id="{608623A6-B3C2-40FD-9974-313B9899F29B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63" name="Legend3">
              <a:extLst>
                <a:ext uri="{FF2B5EF4-FFF2-40B4-BE49-F238E27FC236}">
                  <a16:creationId xmlns:a16="http://schemas.microsoft.com/office/drawing/2014/main" id="{079CB4EB-D6E1-4D96-95B5-5BA83C6B2D10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64" name="Legend4">
              <a:extLst>
                <a:ext uri="{FF2B5EF4-FFF2-40B4-BE49-F238E27FC236}">
                  <a16:creationId xmlns:a16="http://schemas.microsoft.com/office/drawing/2014/main" id="{2D239807-0A7B-4680-A18C-E70D41EBB90E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65" name="Legend5">
              <a:extLst>
                <a:ext uri="{FF2B5EF4-FFF2-40B4-BE49-F238E27FC236}">
                  <a16:creationId xmlns:a16="http://schemas.microsoft.com/office/drawing/2014/main" id="{31B15AEC-CBEB-4DC7-8CBE-55C046CC45AC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166" name="MoonLegend1">
              <a:extLst>
                <a:ext uri="{FF2B5EF4-FFF2-40B4-BE49-F238E27FC236}">
                  <a16:creationId xmlns:a16="http://schemas.microsoft.com/office/drawing/2014/main" id="{AE632BB1-F875-4D92-8B2F-237708A0CA61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E7BB0302-2398-47BF-BAA0-1F7D6CFFC747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Arc 190">
                <a:extLst>
                  <a:ext uri="{FF2B5EF4-FFF2-40B4-BE49-F238E27FC236}">
                    <a16:creationId xmlns:a16="http://schemas.microsoft.com/office/drawing/2014/main" id="{1EC76811-ECA2-4449-B4B1-696BEA5678D4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167" name="MoonLegend2">
              <a:extLst>
                <a:ext uri="{FF2B5EF4-FFF2-40B4-BE49-F238E27FC236}">
                  <a16:creationId xmlns:a16="http://schemas.microsoft.com/office/drawing/2014/main" id="{B3BB233A-1F5C-412E-96A0-C1B1668CF844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677312EB-258E-4A3B-AF67-2E3390F5E0F9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Arc 188">
                <a:extLst>
                  <a:ext uri="{FF2B5EF4-FFF2-40B4-BE49-F238E27FC236}">
                    <a16:creationId xmlns:a16="http://schemas.microsoft.com/office/drawing/2014/main" id="{AE4A3AA3-1575-43DC-A2FC-75F17D4920A0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168" name="MoonLegend3">
              <a:extLst>
                <a:ext uri="{FF2B5EF4-FFF2-40B4-BE49-F238E27FC236}">
                  <a16:creationId xmlns:a16="http://schemas.microsoft.com/office/drawing/2014/main" id="{245259AB-784C-44BE-BC51-53B81C3C6047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63530634-CB58-4B0E-8669-BD58DE6E7C85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87" name="Arc 186">
                <a:extLst>
                  <a:ext uri="{FF2B5EF4-FFF2-40B4-BE49-F238E27FC236}">
                    <a16:creationId xmlns:a16="http://schemas.microsoft.com/office/drawing/2014/main" id="{570FB72B-45DC-46A5-BB9A-8BDC5E58FACA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179" name="MoonLegend4">
              <a:extLst>
                <a:ext uri="{FF2B5EF4-FFF2-40B4-BE49-F238E27FC236}">
                  <a16:creationId xmlns:a16="http://schemas.microsoft.com/office/drawing/2014/main" id="{FBF435B8-807F-4D16-841C-6025441A19CE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8DCCA69E-B122-4D78-8DCB-61D80D85E588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Arc 183">
                <a:extLst>
                  <a:ext uri="{FF2B5EF4-FFF2-40B4-BE49-F238E27FC236}">
                    <a16:creationId xmlns:a16="http://schemas.microsoft.com/office/drawing/2014/main" id="{EBD6A758-DCE6-4ECA-8A27-B8158F3FA9C7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180" name="MoonLegend5">
              <a:extLst>
                <a:ext uri="{FF2B5EF4-FFF2-40B4-BE49-F238E27FC236}">
                  <a16:creationId xmlns:a16="http://schemas.microsoft.com/office/drawing/2014/main" id="{5495CBB2-1285-426E-A323-C51AA6A72569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0CD67488-479D-480B-BA77-F62D0CD5292A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Arc 181">
                <a:extLst>
                  <a:ext uri="{FF2B5EF4-FFF2-40B4-BE49-F238E27FC236}">
                    <a16:creationId xmlns:a16="http://schemas.microsoft.com/office/drawing/2014/main" id="{6DE8F7C9-C68D-4169-8A18-D9ECEB288892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192" name="LegendBoxes" hidden="1">
            <a:extLst>
              <a:ext uri="{FF2B5EF4-FFF2-40B4-BE49-F238E27FC236}">
                <a16:creationId xmlns:a16="http://schemas.microsoft.com/office/drawing/2014/main" id="{B155AAC0-1705-4D70-B770-11BF11451495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193" name="RectangleLegend1">
              <a:extLst>
                <a:ext uri="{FF2B5EF4-FFF2-40B4-BE49-F238E27FC236}">
                  <a16:creationId xmlns:a16="http://schemas.microsoft.com/office/drawing/2014/main" id="{86FC8069-537A-4597-9DA1-F1C857D7B769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4" name="RectangleLegend2">
              <a:extLst>
                <a:ext uri="{FF2B5EF4-FFF2-40B4-BE49-F238E27FC236}">
                  <a16:creationId xmlns:a16="http://schemas.microsoft.com/office/drawing/2014/main" id="{2502BF71-FDE8-4313-A13C-3FD87E6904DA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5" name="RectangleLegend3">
              <a:extLst>
                <a:ext uri="{FF2B5EF4-FFF2-40B4-BE49-F238E27FC236}">
                  <a16:creationId xmlns:a16="http://schemas.microsoft.com/office/drawing/2014/main" id="{AAAC8C7F-D65F-4555-A58C-AE9E3B6D7014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6" name="RectangleLegend4">
              <a:extLst>
                <a:ext uri="{FF2B5EF4-FFF2-40B4-BE49-F238E27FC236}">
                  <a16:creationId xmlns:a16="http://schemas.microsoft.com/office/drawing/2014/main" id="{A3594C7D-CFDB-4980-848D-11EA3BFC98E8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7" name="RectangleLegend5">
              <a:extLst>
                <a:ext uri="{FF2B5EF4-FFF2-40B4-BE49-F238E27FC236}">
                  <a16:creationId xmlns:a16="http://schemas.microsoft.com/office/drawing/2014/main" id="{27D659C1-FA2F-4455-88B1-C3AAAC688F11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7" name="Legend1">
              <a:extLst>
                <a:ext uri="{FF2B5EF4-FFF2-40B4-BE49-F238E27FC236}">
                  <a16:creationId xmlns:a16="http://schemas.microsoft.com/office/drawing/2014/main" id="{DD68C5FB-28D3-4635-BB70-CDC92FE3C38A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8" name="Legend2">
              <a:extLst>
                <a:ext uri="{FF2B5EF4-FFF2-40B4-BE49-F238E27FC236}">
                  <a16:creationId xmlns:a16="http://schemas.microsoft.com/office/drawing/2014/main" id="{0F1454F8-83B7-4593-9440-E5FFBC024CAB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9" name="Legend3">
              <a:extLst>
                <a:ext uri="{FF2B5EF4-FFF2-40B4-BE49-F238E27FC236}">
                  <a16:creationId xmlns:a16="http://schemas.microsoft.com/office/drawing/2014/main" id="{939A538E-F8F2-4DC4-AB07-DB4B55953C03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30" name="Legend4">
              <a:extLst>
                <a:ext uri="{FF2B5EF4-FFF2-40B4-BE49-F238E27FC236}">
                  <a16:creationId xmlns:a16="http://schemas.microsoft.com/office/drawing/2014/main" id="{8D10687F-B099-467B-8A36-F9E9168AE45D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31" name="Legend5">
              <a:extLst>
                <a:ext uri="{FF2B5EF4-FFF2-40B4-BE49-F238E27FC236}">
                  <a16:creationId xmlns:a16="http://schemas.microsoft.com/office/drawing/2014/main" id="{B548876E-830B-4B02-86BE-66E2E18A68BF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6FFE83-1A24-49A9-A905-1B582A31325C}"/>
              </a:ext>
            </a:extLst>
          </p:cNvPr>
          <p:cNvCxnSpPr/>
          <p:nvPr userDrawn="1"/>
        </p:nvCxnSpPr>
        <p:spPr>
          <a:xfrm>
            <a:off x="-7620" y="960118"/>
            <a:ext cx="12206254" cy="0"/>
          </a:xfrm>
          <a:prstGeom prst="line">
            <a:avLst/>
          </a:prstGeom>
          <a:ln w="28575" cap="flat">
            <a:solidFill>
              <a:schemeClr val="accent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3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42913" indent="-21431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8488" indent="-1524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7563" indent="-1476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ZA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ZA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686" y="6238369"/>
            <a:ext cx="1420857" cy="46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1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70" r:id="rId19"/>
    <p:sldLayoutId id="2147483771" r:id="rId20"/>
    <p:sldLayoutId id="2147483772" r:id="rId21"/>
    <p:sldLayoutId id="2147483773" r:id="rId22"/>
    <p:sldLayoutId id="2147483774" r:id="rId2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C00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ZA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ZA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029" y="6308731"/>
            <a:ext cx="1217815" cy="3983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9583CE-47F3-4A1E-BA5A-0AE562BA2EC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029" y="6308731"/>
            <a:ext cx="1217815" cy="39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9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C00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2C21D218-FB0C-40A6-AA6E-8C3B6B06D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7777" y="3809905"/>
            <a:ext cx="8296444" cy="4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-128"/>
              </a:rPr>
              <a:t>19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-128"/>
              </a:rPr>
              <a:t>February 2023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63DDD85-36F8-4291-890A-8879F8CC6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82" y="2205733"/>
            <a:ext cx="11468633" cy="137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6000" b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COVID-19 UPDATE</a:t>
            </a:r>
            <a:endParaRPr lang="en-US" sz="6000" kern="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32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hidden="1">
            <a:extLst>
              <a:ext uri="{FF2B5EF4-FFF2-40B4-BE49-F238E27FC236}">
                <a16:creationId xmlns:a16="http://schemas.microsoft.com/office/drawing/2014/main" id="{2A0BEBE9-DD95-81E4-1A15-F3F8098203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" r="3562"/>
          <a:stretch/>
        </p:blipFill>
        <p:spPr>
          <a:xfrm>
            <a:off x="6437506" y="2598985"/>
            <a:ext cx="5479617" cy="3617690"/>
          </a:xfrm>
          <a:prstGeom prst="rect">
            <a:avLst/>
          </a:prstGeom>
          <a:ln w="19050">
            <a:noFill/>
          </a:ln>
        </p:spPr>
      </p:pic>
      <p:sp>
        <p:nvSpPr>
          <p:cNvPr id="42" name="Title 1">
            <a:extLst>
              <a:ext uri="{FF2B5EF4-FFF2-40B4-BE49-F238E27FC236}">
                <a16:creationId xmlns:a16="http://schemas.microsoft.com/office/drawing/2014/main" id="{6B1AB93A-03D0-EE89-1857-8CA7009EE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078"/>
            <a:ext cx="10515600" cy="859857"/>
          </a:xfrm>
        </p:spPr>
        <p:txBody>
          <a:bodyPr>
            <a:no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>
                <a:solidFill>
                  <a:srgbClr val="C00000"/>
                </a:solidFill>
              </a:rPr>
              <a:t>1. Global COVID-19 pandemic at a glance</a:t>
            </a:r>
            <a:endParaRPr kumimoji="0" lang="en-ZA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D232C1-5863-8A96-4C00-8BE983727E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" t="341" r="4051" b="6905"/>
          <a:stretch/>
        </p:blipFill>
        <p:spPr>
          <a:xfrm>
            <a:off x="5876926" y="1722868"/>
            <a:ext cx="6248399" cy="3862183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C762226-2FE1-343E-CE06-0ADA14E416CF}"/>
              </a:ext>
            </a:extLst>
          </p:cNvPr>
          <p:cNvSpPr txBox="1">
            <a:spLocks/>
          </p:cNvSpPr>
          <p:nvPr/>
        </p:nvSpPr>
        <p:spPr>
          <a:xfrm>
            <a:off x="383605" y="1150684"/>
            <a:ext cx="5894692" cy="783469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GB" sz="2400" b="1" dirty="0">
                <a:solidFill>
                  <a:srgbClr val="C00000"/>
                </a:solidFill>
                <a:latin typeface="Arial"/>
                <a:cs typeface="Arial"/>
              </a:rPr>
              <a:t>Time series of reported cases &amp; deaths</a:t>
            </a:r>
          </a:p>
          <a:p>
            <a:pPr marL="0" lvl="0" indent="0" algn="ctr">
              <a:lnSpc>
                <a:spcPct val="100000"/>
              </a:lnSpc>
              <a:spcBef>
                <a:spcPts val="100"/>
              </a:spcBef>
              <a:buNone/>
              <a:defRPr/>
            </a:pPr>
            <a:r>
              <a:rPr lang="en-GB" sz="1600" dirty="0">
                <a:latin typeface="Arial"/>
                <a:cs typeface="Arial"/>
              </a:rPr>
              <a:t>7-day rolling average per 100,000 population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Chart, line chart, histogram&#10;&#10;Description automatically generated">
            <a:extLst>
              <a:ext uri="{FF2B5EF4-FFF2-40B4-BE49-F238E27FC236}">
                <a16:creationId xmlns:a16="http://schemas.microsoft.com/office/drawing/2014/main" id="{CCB9C6D2-1E73-C8E0-0200-2C97E6D8AA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4"/>
          <a:stretch/>
        </p:blipFill>
        <p:spPr>
          <a:xfrm>
            <a:off x="190500" y="1817401"/>
            <a:ext cx="5686426" cy="41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82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97B842-9928-C6B2-25BC-5228C8B47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9549" y="1786264"/>
            <a:ext cx="8815132" cy="440632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43B82A3C-393C-1147-7C31-4151E3298614}"/>
              </a:ext>
            </a:extLst>
          </p:cNvPr>
          <p:cNvSpPr txBox="1">
            <a:spLocks/>
          </p:cNvSpPr>
          <p:nvPr/>
        </p:nvSpPr>
        <p:spPr bwMode="auto">
          <a:xfrm>
            <a:off x="932696" y="230471"/>
            <a:ext cx="10326607" cy="85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dirty="0">
                <a:ea typeface="+mn-ea"/>
              </a:rPr>
              <a:t>2. COVID-19 in South Africa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AC77A2D-8F0E-A253-67AD-CBD32190AC83}"/>
              </a:ext>
            </a:extLst>
          </p:cNvPr>
          <p:cNvSpPr txBox="1">
            <a:spLocks/>
          </p:cNvSpPr>
          <p:nvPr/>
        </p:nvSpPr>
        <p:spPr>
          <a:xfrm>
            <a:off x="528663" y="1150684"/>
            <a:ext cx="11340104" cy="783469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GB" sz="2400" b="1" dirty="0">
                <a:solidFill>
                  <a:srgbClr val="C00000"/>
                </a:solidFill>
                <a:latin typeface="Arial"/>
                <a:cs typeface="Arial"/>
              </a:rPr>
              <a:t>Time series of reported cases &amp; deaths</a:t>
            </a:r>
          </a:p>
          <a:p>
            <a:pPr marL="0" lvl="0" indent="0" algn="ctr">
              <a:lnSpc>
                <a:spcPct val="100000"/>
              </a:lnSpc>
              <a:spcBef>
                <a:spcPts val="100"/>
              </a:spcBef>
              <a:buNone/>
              <a:defRPr/>
            </a:pPr>
            <a:r>
              <a:rPr lang="en-GB" sz="1600" dirty="0">
                <a:latin typeface="Arial"/>
                <a:cs typeface="Arial"/>
              </a:rPr>
              <a:t>7-day rolling average per 100,000 population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3844CAB-346F-C0C2-4B6C-2C46E8B1831E}"/>
              </a:ext>
            </a:extLst>
          </p:cNvPr>
          <p:cNvGrpSpPr/>
          <p:nvPr/>
        </p:nvGrpSpPr>
        <p:grpSpPr>
          <a:xfrm>
            <a:off x="528662" y="1863062"/>
            <a:ext cx="2161707" cy="4096229"/>
            <a:chOff x="477292" y="1272392"/>
            <a:chExt cx="2161707" cy="4488101"/>
          </a:xfrm>
        </p:grpSpPr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55DFB094-3C71-B263-3F5D-EF8A9EAB55FE}"/>
                </a:ext>
              </a:extLst>
            </p:cNvPr>
            <p:cNvSpPr txBox="1">
              <a:spLocks/>
            </p:cNvSpPr>
            <p:nvPr/>
          </p:nvSpPr>
          <p:spPr>
            <a:xfrm>
              <a:off x="477292" y="1272392"/>
              <a:ext cx="2161707" cy="4488101"/>
            </a:xfrm>
            <a:prstGeom prst="roundRect">
              <a:avLst>
                <a:gd name="adj" fmla="val 5155"/>
              </a:avLst>
            </a:prstGeom>
            <a:ln w="19050">
              <a:solidFill>
                <a:schemeClr val="tx1"/>
              </a:solidFill>
            </a:ln>
          </p:spPr>
          <p:txBody>
            <a:bodyPr vert="horz" lIns="91440" tIns="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  <a:tabLst>
                  <a:tab pos="720725" algn="l"/>
                  <a:tab pos="2509838" algn="l"/>
                  <a:tab pos="2600325" algn="l"/>
                  <a:tab pos="6188075" algn="l"/>
                  <a:tab pos="7000875" algn="l"/>
                  <a:tab pos="8696325" algn="l"/>
                  <a:tab pos="8788400" algn="l"/>
                </a:tabLst>
                <a:defRPr/>
              </a:pPr>
              <a:r>
                <a:rPr lang="en-GB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Current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  <a:tabLst>
                  <a:tab pos="720725" algn="l"/>
                  <a:tab pos="2509838" algn="l"/>
                  <a:tab pos="2600325" algn="l"/>
                  <a:tab pos="6188075" algn="l"/>
                  <a:tab pos="7000875" algn="l"/>
                  <a:tab pos="8696325" algn="l"/>
                  <a:tab pos="8788400" algn="l"/>
                </a:tabLst>
                <a:defRPr/>
              </a:pPr>
              <a:endParaRPr lang="en-GB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  <a:tabLst>
                  <a:tab pos="720725" algn="l"/>
                  <a:tab pos="2509838" algn="l"/>
                  <a:tab pos="2600325" algn="l"/>
                  <a:tab pos="6188075" algn="l"/>
                  <a:tab pos="7000875" algn="l"/>
                  <a:tab pos="8696325" algn="l"/>
                  <a:tab pos="8788400" algn="l"/>
                </a:tabLst>
                <a:defRPr/>
              </a:pPr>
              <a:endParaRPr lang="en-GB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  <a:tabLst>
                  <a:tab pos="720725" algn="l"/>
                  <a:tab pos="2509838" algn="l"/>
                  <a:tab pos="2600325" algn="l"/>
                  <a:tab pos="6188075" algn="l"/>
                  <a:tab pos="7000875" algn="l"/>
                  <a:tab pos="8696325" algn="l"/>
                  <a:tab pos="8788400" algn="l"/>
                </a:tabLst>
                <a:defRPr/>
              </a:pPr>
              <a:endParaRPr lang="en-GB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  <a:tabLst>
                  <a:tab pos="720725" algn="l"/>
                  <a:tab pos="2509838" algn="l"/>
                  <a:tab pos="2600325" algn="l"/>
                  <a:tab pos="6188075" algn="l"/>
                  <a:tab pos="7000875" algn="l"/>
                  <a:tab pos="8696325" algn="l"/>
                  <a:tab pos="8788400" algn="l"/>
                </a:tabLst>
                <a:defRPr/>
              </a:pPr>
              <a:endParaRPr lang="en-GB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  <a:tabLst>
                  <a:tab pos="720725" algn="l"/>
                  <a:tab pos="2509838" algn="l"/>
                  <a:tab pos="2600325" algn="l"/>
                  <a:tab pos="6188075" algn="l"/>
                  <a:tab pos="7000875" algn="l"/>
                  <a:tab pos="8696325" algn="l"/>
                  <a:tab pos="8788400" algn="l"/>
                </a:tabLst>
                <a:defRPr/>
              </a:pPr>
              <a:endParaRPr lang="en-GB" sz="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  <a:tabLst>
                  <a:tab pos="720725" algn="l"/>
                  <a:tab pos="2509838" algn="l"/>
                  <a:tab pos="2600325" algn="l"/>
                  <a:tab pos="6188075" algn="l"/>
                  <a:tab pos="7000875" algn="l"/>
                  <a:tab pos="8696325" algn="l"/>
                  <a:tab pos="8788400" algn="l"/>
                </a:tabLst>
                <a:defRPr/>
              </a:pPr>
              <a:r>
                <a:rPr lang="en-GB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__ __ __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  <a:tabLst>
                  <a:tab pos="720725" algn="l"/>
                  <a:tab pos="2509838" algn="l"/>
                  <a:tab pos="2600325" algn="l"/>
                  <a:tab pos="6188075" algn="l"/>
                  <a:tab pos="7000875" algn="l"/>
                  <a:tab pos="8696325" algn="l"/>
                  <a:tab pos="8788400" algn="l"/>
                </a:tabLst>
                <a:defRPr/>
              </a:pPr>
              <a:endParaRPr lang="en-GB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  <a:tabLst>
                  <a:tab pos="720725" algn="l"/>
                  <a:tab pos="2509838" algn="l"/>
                  <a:tab pos="2600325" algn="l"/>
                  <a:tab pos="6188075" algn="l"/>
                  <a:tab pos="7000875" algn="l"/>
                  <a:tab pos="8696325" algn="l"/>
                  <a:tab pos="8788400" algn="l"/>
                </a:tabLst>
                <a:defRPr/>
              </a:pPr>
              <a:r>
                <a:rPr lang="en-ZA" sz="1800" b="1" dirty="0"/>
                <a:t>% change 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  <a:tabLst>
                  <a:tab pos="720725" algn="l"/>
                  <a:tab pos="2509838" algn="l"/>
                  <a:tab pos="2600325" algn="l"/>
                  <a:tab pos="6188075" algn="l"/>
                  <a:tab pos="7000875" algn="l"/>
                  <a:tab pos="8696325" algn="l"/>
                  <a:tab pos="8788400" algn="l"/>
                </a:tabLst>
                <a:defRPr/>
              </a:pPr>
              <a:r>
                <a:rPr lang="en-ZA" sz="1800" b="1" dirty="0"/>
                <a:t>since last 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  <a:tabLst>
                  <a:tab pos="720725" algn="l"/>
                  <a:tab pos="2509838" algn="l"/>
                  <a:tab pos="2600325" algn="l"/>
                  <a:tab pos="6188075" algn="l"/>
                  <a:tab pos="7000875" algn="l"/>
                  <a:tab pos="8696325" algn="l"/>
                  <a:tab pos="8788400" algn="l"/>
                </a:tabLst>
                <a:defRPr/>
              </a:pPr>
              <a:r>
                <a:rPr lang="en-ZA" sz="1800" b="1" dirty="0"/>
                <a:t>end-of-wave 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  <a:tabLst>
                  <a:tab pos="720725" algn="l"/>
                  <a:tab pos="2509838" algn="l"/>
                  <a:tab pos="2600325" algn="l"/>
                  <a:tab pos="6188075" algn="l"/>
                  <a:tab pos="7000875" algn="l"/>
                  <a:tab pos="8696325" algn="l"/>
                  <a:tab pos="8788400" algn="l"/>
                </a:tabLst>
                <a:defRPr/>
              </a:pPr>
              <a:r>
                <a:rPr lang="en-ZA" sz="1800" b="1" dirty="0"/>
                <a:t>(236 days)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2CE3229A-0C9B-AFE0-ECD5-A72C26031AB4}"/>
                </a:ext>
              </a:extLst>
            </p:cNvPr>
            <p:cNvSpPr/>
            <p:nvPr/>
          </p:nvSpPr>
          <p:spPr>
            <a:xfrm>
              <a:off x="808731" y="4573196"/>
              <a:ext cx="1535225" cy="480305"/>
            </a:xfrm>
            <a:prstGeom prst="roundRect">
              <a:avLst/>
            </a:prstGeom>
            <a:solidFill>
              <a:schemeClr val="bg1">
                <a:lumMod val="85000"/>
                <a:alpha val="450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400" b="1" dirty="0">
                  <a:solidFill>
                    <a:schemeClr val="accent1">
                      <a:lumMod val="75000"/>
                    </a:schemeClr>
                  </a:solidFill>
                </a:rPr>
                <a:t>2.45% ↑ in</a:t>
              </a:r>
            </a:p>
            <a:p>
              <a:pPr algn="ctr"/>
              <a:r>
                <a:rPr lang="en-ZA" sz="1400" b="1" dirty="0">
                  <a:solidFill>
                    <a:schemeClr val="accent1">
                      <a:lumMod val="75000"/>
                    </a:schemeClr>
                  </a:solidFill>
                </a:rPr>
                <a:t>Cases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D4898729-2C9A-0106-1867-6ECFFAE5B551}"/>
                </a:ext>
              </a:extLst>
            </p:cNvPr>
            <p:cNvSpPr/>
            <p:nvPr/>
          </p:nvSpPr>
          <p:spPr>
            <a:xfrm>
              <a:off x="808731" y="1683524"/>
              <a:ext cx="1535220" cy="480303"/>
            </a:xfrm>
            <a:prstGeom prst="roundRect">
              <a:avLst/>
            </a:prstGeom>
            <a:solidFill>
              <a:schemeClr val="bg1">
                <a:lumMod val="85000"/>
                <a:alpha val="450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400" b="1" dirty="0">
                  <a:solidFill>
                    <a:schemeClr val="accent1">
                      <a:lumMod val="75000"/>
                    </a:schemeClr>
                  </a:solidFill>
                </a:rPr>
                <a:t>4,603,349</a:t>
              </a:r>
            </a:p>
            <a:p>
              <a:pPr algn="ctr"/>
              <a:r>
                <a:rPr lang="en-ZA" sz="1400" b="1" dirty="0">
                  <a:solidFill>
                    <a:schemeClr val="accent1">
                      <a:lumMod val="75000"/>
                    </a:schemeClr>
                  </a:solidFill>
                </a:rPr>
                <a:t>Cases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9D4C14E-A994-7642-F4AC-ED129E9F1C33}"/>
                </a:ext>
              </a:extLst>
            </p:cNvPr>
            <p:cNvSpPr/>
            <p:nvPr/>
          </p:nvSpPr>
          <p:spPr>
            <a:xfrm>
              <a:off x="808731" y="5190714"/>
              <a:ext cx="1535222" cy="480304"/>
            </a:xfrm>
            <a:prstGeom prst="roundRect">
              <a:avLst/>
            </a:prstGeom>
            <a:solidFill>
              <a:schemeClr val="bg1">
                <a:lumMod val="85000"/>
                <a:alpha val="450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400" b="1" dirty="0">
                  <a:solidFill>
                    <a:srgbClr val="FF0000"/>
                  </a:solidFill>
                </a:rPr>
                <a:t>1.33% ↑ in</a:t>
              </a:r>
            </a:p>
            <a:p>
              <a:pPr algn="ctr"/>
              <a:r>
                <a:rPr lang="en-ZA" sz="1400" b="1" dirty="0">
                  <a:solidFill>
                    <a:srgbClr val="FF0000"/>
                  </a:solidFill>
                </a:rPr>
                <a:t>Deaths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B14A8E68-1AD2-73DB-DDBD-FD2DCB227808}"/>
                </a:ext>
              </a:extLst>
            </p:cNvPr>
            <p:cNvSpPr/>
            <p:nvPr/>
          </p:nvSpPr>
          <p:spPr>
            <a:xfrm>
              <a:off x="809783" y="2333143"/>
              <a:ext cx="1535225" cy="480299"/>
            </a:xfrm>
            <a:prstGeom prst="roundRect">
              <a:avLst/>
            </a:prstGeom>
            <a:solidFill>
              <a:schemeClr val="bg1">
                <a:lumMod val="85000"/>
                <a:alpha val="450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400" b="1" dirty="0">
                  <a:solidFill>
                    <a:srgbClr val="FF0000"/>
                  </a:solidFill>
                </a:rPr>
                <a:t>102595</a:t>
              </a:r>
            </a:p>
            <a:p>
              <a:pPr algn="ctr"/>
              <a:r>
                <a:rPr lang="en-ZA" sz="1400" b="1" dirty="0">
                  <a:solidFill>
                    <a:srgbClr val="FF0000"/>
                  </a:solidFill>
                </a:rPr>
                <a:t>Deaths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5018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BB652-E883-C6EE-88B9-B318E380B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1058"/>
            <a:ext cx="10972800" cy="1382359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3</a:t>
            </a:r>
            <a:r>
              <a:rPr lang="en-GB" sz="3600" b="1"/>
              <a:t>. </a:t>
            </a:r>
            <a:r>
              <a:rPr lang="en-GB" sz="3600" b="1" dirty="0"/>
              <a:t>Distribution </a:t>
            </a:r>
            <a:r>
              <a:rPr lang="en-GB" dirty="0"/>
              <a:t>of variants over time </a:t>
            </a:r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77721F-9EC1-83B7-75D7-436F94C34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63" y="2025044"/>
            <a:ext cx="11819067" cy="24242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6FAEBD-1E26-E6D9-92F2-25B30E08F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31" y="4443963"/>
            <a:ext cx="11446136" cy="144967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828B401-021F-4A18-E4FA-B52925D2D52C}"/>
              </a:ext>
            </a:extLst>
          </p:cNvPr>
          <p:cNvSpPr txBox="1"/>
          <p:nvPr/>
        </p:nvSpPr>
        <p:spPr>
          <a:xfrm>
            <a:off x="2894812" y="1314384"/>
            <a:ext cx="64023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South Africa (2022-2023), n = 16 217* 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3895641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7ECBF6D3-9A9A-ACDF-BA05-498B92CB1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99" y="104726"/>
            <a:ext cx="10515600" cy="838846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Arial"/>
                <a:cs typeface="Arial"/>
              </a:rPr>
              <a:t>4</a:t>
            </a:r>
            <a:r>
              <a:rPr lang="en-GB" sz="3600" b="1" dirty="0">
                <a:solidFill>
                  <a:srgbClr val="C00000"/>
                </a:solidFill>
                <a:latin typeface="Arial"/>
                <a:cs typeface="Arial"/>
              </a:rPr>
              <a:t>. Multiple Outbreaks </a:t>
            </a: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B189EF-D820-8B3F-BE71-682D19B82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95" y="943571"/>
            <a:ext cx="4630927" cy="25250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E7B0C6-5D42-2242-260E-2F796D9012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1586" y="943571"/>
            <a:ext cx="4630927" cy="25250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C884C9-0B9A-450F-ACD8-F15EF8DA0D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95" y="3501183"/>
            <a:ext cx="4630927" cy="25250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5ADCCF-1872-AC21-FF2F-2B4391161C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1586" y="3510610"/>
            <a:ext cx="4630927" cy="252505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D84ECAF-D8DA-4192-B58C-8F022793A8B2}"/>
              </a:ext>
            </a:extLst>
          </p:cNvPr>
          <p:cNvSpPr txBox="1">
            <a:spLocks/>
          </p:cNvSpPr>
          <p:nvPr/>
        </p:nvSpPr>
        <p:spPr>
          <a:xfrm>
            <a:off x="4556857" y="1068810"/>
            <a:ext cx="877675" cy="40314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None/>
              <a:tabLst>
                <a:tab pos="6543675" algn="l"/>
              </a:tabLst>
              <a:defRPr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2022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D2849EF-944C-3651-89A8-E8B13869F5C2}"/>
              </a:ext>
            </a:extLst>
          </p:cNvPr>
          <p:cNvSpPr txBox="1">
            <a:spLocks/>
          </p:cNvSpPr>
          <p:nvPr/>
        </p:nvSpPr>
        <p:spPr>
          <a:xfrm>
            <a:off x="10169409" y="1070843"/>
            <a:ext cx="877675" cy="40314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None/>
              <a:tabLst>
                <a:tab pos="6543675" algn="l"/>
              </a:tabLst>
              <a:defRPr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2021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A74A69F-A08F-66E9-0BD6-6EBF275D348E}"/>
              </a:ext>
            </a:extLst>
          </p:cNvPr>
          <p:cNvSpPr txBox="1">
            <a:spLocks/>
          </p:cNvSpPr>
          <p:nvPr/>
        </p:nvSpPr>
        <p:spPr>
          <a:xfrm>
            <a:off x="4528703" y="3616316"/>
            <a:ext cx="877675" cy="40314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None/>
              <a:tabLst>
                <a:tab pos="6543675" algn="l"/>
              </a:tabLst>
              <a:defRPr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2020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23C53DE-29F9-CE7F-1721-087CA0DDF9F2}"/>
              </a:ext>
            </a:extLst>
          </p:cNvPr>
          <p:cNvSpPr txBox="1">
            <a:spLocks/>
          </p:cNvSpPr>
          <p:nvPr/>
        </p:nvSpPr>
        <p:spPr>
          <a:xfrm>
            <a:off x="10169408" y="3616316"/>
            <a:ext cx="877675" cy="40314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None/>
              <a:tabLst>
                <a:tab pos="6543675" algn="l"/>
              </a:tabLst>
              <a:defRPr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2019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26B85D0-FBF3-874F-5992-FBCC02636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2452" y="1419437"/>
            <a:ext cx="2131444" cy="2009564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r>
              <a:rPr lang="it-IT" sz="1400" b="1" dirty="0"/>
              <a:t>Disease (countries)</a:t>
            </a:r>
          </a:p>
          <a:p>
            <a:pPr marL="263525" indent="-263525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it-IT" sz="1400" dirty="0"/>
              <a:t>COVID-19 (195)</a:t>
            </a:r>
          </a:p>
          <a:p>
            <a:pPr marL="263525" indent="-263525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400" dirty="0"/>
              <a:t>Intestinal infections due to Shigella (3)</a:t>
            </a:r>
          </a:p>
          <a:p>
            <a:pPr marL="263525" indent="-263525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GB" sz="1400" dirty="0"/>
              <a:t>Lassa fever (3)</a:t>
            </a:r>
            <a:endParaRPr lang="en-US" sz="1400" dirty="0"/>
          </a:p>
          <a:p>
            <a:pPr marL="263525" indent="-263525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GB" sz="1400" dirty="0"/>
              <a:t>Measles (1)</a:t>
            </a:r>
          </a:p>
          <a:p>
            <a:pPr marL="263525" indent="-263525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GB" sz="1400" dirty="0"/>
              <a:t>Cholera (1)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19FA38C-C73A-DA21-F7CF-1FF8C7472944}"/>
              </a:ext>
            </a:extLst>
          </p:cNvPr>
          <p:cNvSpPr txBox="1">
            <a:spLocks/>
          </p:cNvSpPr>
          <p:nvPr/>
        </p:nvSpPr>
        <p:spPr bwMode="auto">
          <a:xfrm>
            <a:off x="9745202" y="1419437"/>
            <a:ext cx="2330533" cy="20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r>
              <a:rPr lang="it-IT" sz="1400" b="1" dirty="0"/>
              <a:t>Disease (countries)</a:t>
            </a:r>
          </a:p>
          <a:p>
            <a:pPr marL="263525" indent="-263525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it-IT" sz="1400" dirty="0"/>
              <a:t>COVID-19 (195)</a:t>
            </a:r>
          </a:p>
          <a:p>
            <a:pPr marL="263525" indent="-263525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400" dirty="0"/>
              <a:t>Acute poliomyelitis (23)</a:t>
            </a:r>
          </a:p>
          <a:p>
            <a:pPr marL="263525" indent="-263525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GB" sz="1400" dirty="0"/>
              <a:t>Yellow fever (10)</a:t>
            </a:r>
          </a:p>
          <a:p>
            <a:pPr marL="263525" indent="-263525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GB" sz="1400" dirty="0"/>
              <a:t>Influenza virus (5)</a:t>
            </a:r>
          </a:p>
          <a:p>
            <a:pPr marL="263525" indent="-263525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GB" sz="1400" dirty="0"/>
              <a:t>Cholera (2)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897C8A-CE29-8B8E-C965-818315A685BF}"/>
              </a:ext>
            </a:extLst>
          </p:cNvPr>
          <p:cNvSpPr txBox="1">
            <a:spLocks/>
          </p:cNvSpPr>
          <p:nvPr/>
        </p:nvSpPr>
        <p:spPr bwMode="auto">
          <a:xfrm>
            <a:off x="4082451" y="3944489"/>
            <a:ext cx="2330533" cy="20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r>
              <a:rPr lang="it-IT" sz="1400" b="1" dirty="0"/>
              <a:t>Disease (countries)</a:t>
            </a:r>
            <a:endParaRPr lang="it-IT" sz="1400" dirty="0"/>
          </a:p>
          <a:p>
            <a:pPr marL="263525" indent="-263525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it-IT" sz="1400" dirty="0"/>
              <a:t>COVID-19 (195)</a:t>
            </a:r>
          </a:p>
          <a:p>
            <a:pPr marL="263525" indent="-263525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400" dirty="0"/>
              <a:t>Yellow fever (9)</a:t>
            </a:r>
          </a:p>
          <a:p>
            <a:pPr marL="263525" indent="-263525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GB" sz="1400" dirty="0"/>
              <a:t>Dengue fever (7)</a:t>
            </a:r>
            <a:endParaRPr lang="en-US" sz="1400" dirty="0"/>
          </a:p>
          <a:p>
            <a:pPr marL="263525" indent="-263525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GB" sz="1400" dirty="0"/>
              <a:t>Measles (4)</a:t>
            </a:r>
          </a:p>
          <a:p>
            <a:pPr marL="263525" indent="-263525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GB" sz="1400" dirty="0"/>
              <a:t>Middle East respiratory syndrome (3)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8F1105D-7D2D-7AEC-646F-98BDC1EF6039}"/>
              </a:ext>
            </a:extLst>
          </p:cNvPr>
          <p:cNvSpPr txBox="1">
            <a:spLocks/>
          </p:cNvSpPr>
          <p:nvPr/>
        </p:nvSpPr>
        <p:spPr bwMode="auto">
          <a:xfrm>
            <a:off x="9745203" y="3944489"/>
            <a:ext cx="2330534" cy="20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r>
              <a:rPr lang="it-IT" sz="1400" b="1" dirty="0"/>
              <a:t>Disease (countries)</a:t>
            </a:r>
            <a:endParaRPr lang="en-GB" sz="1400" dirty="0"/>
          </a:p>
          <a:p>
            <a:pPr marL="263525" indent="-263525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GB" sz="1400" dirty="0"/>
              <a:t>Measles</a:t>
            </a:r>
            <a:r>
              <a:rPr lang="it-IT" sz="1400" dirty="0"/>
              <a:t> (42)</a:t>
            </a:r>
          </a:p>
          <a:p>
            <a:pPr marL="263525" indent="-263525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400" dirty="0"/>
              <a:t>Acute poliomyelitis (22)</a:t>
            </a:r>
          </a:p>
          <a:p>
            <a:pPr marL="263525" indent="-263525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GB" sz="1400" dirty="0"/>
              <a:t>Dengue fever (6)</a:t>
            </a:r>
          </a:p>
          <a:p>
            <a:pPr marL="263525" indent="-263525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GB" sz="1400" dirty="0"/>
              <a:t>Yellow fever (4)</a:t>
            </a:r>
          </a:p>
          <a:p>
            <a:pPr marL="263525" indent="-263525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GB" sz="1400" dirty="0"/>
              <a:t>Middle East respiratory syndrome (4)</a:t>
            </a:r>
          </a:p>
          <a:p>
            <a:pPr marL="263525" indent="-263525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4111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BB652-E883-C6EE-88B9-B318E380B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5122"/>
            <a:ext cx="10972800" cy="1143000"/>
          </a:xfrm>
        </p:spPr>
        <p:txBody>
          <a:bodyPr/>
          <a:lstStyle/>
          <a:p>
            <a:r>
              <a:rPr lang="en-GB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5. Marburg virus </a:t>
            </a:r>
            <a:r>
              <a:rPr lang="en-GB" dirty="0">
                <a:sym typeface="Wingdings" panose="05000000000000000000" pitchFamily="2" charset="2"/>
              </a:rPr>
              <a:t>outbreak in Equatorial Guinea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73664-B974-56E9-6441-C24A5276E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34" y="1054122"/>
            <a:ext cx="10621350" cy="5299376"/>
          </a:xfrm>
        </p:spPr>
        <p:txBody>
          <a:bodyPr/>
          <a:lstStyle/>
          <a:p>
            <a:r>
              <a:rPr lang="en-ZA" sz="2200" b="1" dirty="0"/>
              <a:t>1</a:t>
            </a:r>
            <a:r>
              <a:rPr lang="en-ZA" sz="2200" b="1" baseline="30000" dirty="0"/>
              <a:t>st</a:t>
            </a:r>
            <a:r>
              <a:rPr lang="en-ZA" sz="2200" b="1" dirty="0"/>
              <a:t> outbreak in 1967 (in Marburg and Frankfurt, Germany) – </a:t>
            </a:r>
            <a:r>
              <a:rPr lang="en-GB" sz="2200" b="1" dirty="0"/>
              <a:t>lab workers exposed to blood/tissue products of African green monkeys from Uganda</a:t>
            </a:r>
          </a:p>
          <a:p>
            <a:pPr lvl="1"/>
            <a:r>
              <a:rPr lang="en-GB" dirty="0"/>
              <a:t>31 infections, 7 fatalities</a:t>
            </a:r>
          </a:p>
          <a:p>
            <a:endParaRPr lang="en-ZA" sz="1000" b="1" dirty="0"/>
          </a:p>
          <a:p>
            <a:r>
              <a:rPr lang="en-ZA" sz="2200" b="1" dirty="0"/>
              <a:t>1998–2000 (</a:t>
            </a:r>
            <a:r>
              <a:rPr lang="en-GB" sz="2200" b="1" dirty="0" err="1"/>
              <a:t>Durba</a:t>
            </a:r>
            <a:r>
              <a:rPr lang="en-GB" sz="2200" b="1" dirty="0"/>
              <a:t>, DRC) - individuals working in an underground gold mine</a:t>
            </a:r>
          </a:p>
          <a:p>
            <a:pPr lvl="1"/>
            <a:r>
              <a:rPr lang="en-GB" dirty="0"/>
              <a:t>154 cases, 83% case fatality rate</a:t>
            </a:r>
          </a:p>
          <a:p>
            <a:endParaRPr lang="en-GB" sz="1000" b="1" dirty="0"/>
          </a:p>
          <a:p>
            <a:r>
              <a:rPr lang="en-GB" sz="2200" b="1" dirty="0"/>
              <a:t>2004–2005 (northern Angola) – nosocomial &amp; community-acquired infection</a:t>
            </a:r>
          </a:p>
          <a:p>
            <a:pPr lvl="1"/>
            <a:r>
              <a:rPr lang="en-GB" dirty="0"/>
              <a:t>252 cases, 90% case fatality rate - Largest and most lethal Marburg outbreak</a:t>
            </a:r>
            <a:endParaRPr lang="en-ZA" dirty="0"/>
          </a:p>
          <a:p>
            <a:endParaRPr lang="en-ZA" sz="1000" b="1" dirty="0"/>
          </a:p>
          <a:p>
            <a:r>
              <a:rPr lang="en-ZA" sz="2200" b="1" dirty="0"/>
              <a:t>16 February 2023 (Equatorial Guinea &amp; Cameroon)</a:t>
            </a:r>
          </a:p>
          <a:p>
            <a:pPr lvl="1"/>
            <a:r>
              <a:rPr lang="en-ZA" dirty="0"/>
              <a:t>16 cases, 9 deaths</a:t>
            </a:r>
          </a:p>
          <a:p>
            <a:pPr lvl="1"/>
            <a:endParaRPr lang="en-ZA" sz="600" dirty="0"/>
          </a:p>
          <a:p>
            <a:r>
              <a:rPr lang="en-ZA" sz="2200" b="1" dirty="0"/>
              <a:t>Bats are the reservoir host</a:t>
            </a:r>
          </a:p>
          <a:p>
            <a:endParaRPr lang="en-ZA" sz="400" b="1" dirty="0"/>
          </a:p>
          <a:p>
            <a:r>
              <a:rPr lang="en-ZA" sz="2200" b="1" dirty="0"/>
              <a:t>No approved postexposure treatments or vaccine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1B8512-CFF5-9D24-E706-59BDE0237044}"/>
              </a:ext>
            </a:extLst>
          </p:cNvPr>
          <p:cNvSpPr txBox="1"/>
          <p:nvPr/>
        </p:nvSpPr>
        <p:spPr>
          <a:xfrm>
            <a:off x="2629909" y="6025003"/>
            <a:ext cx="68533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1" dirty="0">
                <a:effectLst/>
                <a:latin typeface="Arial" panose="020B0604020202020204" pitchFamily="34" charset="0"/>
              </a:rPr>
              <a:t>Source: </a:t>
            </a:r>
            <a:r>
              <a:rPr lang="en-GB" sz="1400" b="0" i="1" dirty="0" err="1">
                <a:effectLst/>
                <a:latin typeface="Arial" panose="020B0604020202020204" pitchFamily="34" charset="0"/>
              </a:rPr>
              <a:t>Geisbert</a:t>
            </a:r>
            <a:r>
              <a:rPr lang="en-GB" sz="1400" b="0" i="1" dirty="0">
                <a:effectLst/>
                <a:latin typeface="Arial" panose="020B0604020202020204" pitchFamily="34" charset="0"/>
              </a:rPr>
              <a:t> TW. Marburg and Ebola </a:t>
            </a:r>
            <a:r>
              <a:rPr lang="en-GB" sz="1400" b="0" i="1" dirty="0" err="1">
                <a:effectLst/>
                <a:latin typeface="Arial" panose="020B0604020202020204" pitchFamily="34" charset="0"/>
              </a:rPr>
              <a:t>hemorrhagic</a:t>
            </a:r>
            <a:r>
              <a:rPr lang="en-GB" sz="1400" b="0" i="1" dirty="0">
                <a:effectLst/>
                <a:latin typeface="Arial" panose="020B0604020202020204" pitchFamily="34" charset="0"/>
              </a:rPr>
              <a:t> fevers (Filoviruses). Mandell, Douglas, and Bennett's Principles and Practice of Infectious Diseases. 2015:1995.</a:t>
            </a:r>
            <a:endParaRPr lang="en-ZA" sz="1400" i="1" dirty="0"/>
          </a:p>
        </p:txBody>
      </p:sp>
      <p:pic>
        <p:nvPicPr>
          <p:cNvPr id="1026" name="Picture 2" descr="What Do We Know About Marburg Virus Disease? | MedPage Today">
            <a:extLst>
              <a:ext uri="{FF2B5EF4-FFF2-40B4-BE49-F238E27FC236}">
                <a16:creationId xmlns:a16="http://schemas.microsoft.com/office/drawing/2014/main" id="{35445939-42AF-A283-C8DE-0B13ABB2E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253" y="4493170"/>
            <a:ext cx="2330147" cy="131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079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39C71A7-0DC5-6377-D7DE-303841D8F1FE}"/>
              </a:ext>
            </a:extLst>
          </p:cNvPr>
          <p:cNvCxnSpPr>
            <a:cxnSpLocks/>
          </p:cNvCxnSpPr>
          <p:nvPr/>
        </p:nvCxnSpPr>
        <p:spPr>
          <a:xfrm>
            <a:off x="9363075" y="1476375"/>
            <a:ext cx="0" cy="389572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CD9E37FB-3ECC-1D8F-CABC-23035728F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920" y="290909"/>
            <a:ext cx="10515600" cy="859857"/>
          </a:xfrm>
        </p:spPr>
        <p:txBody>
          <a:bodyPr>
            <a:no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ym typeface="Wingdings" panose="05000000000000000000" pitchFamily="2" charset="2"/>
              </a:rPr>
              <a:t>6</a:t>
            </a:r>
            <a:r>
              <a:rPr lang="en-GB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 Marburg Virus Epidemic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39483CF-977C-1531-2D5F-D39F804B97C7}"/>
              </a:ext>
            </a:extLst>
          </p:cNvPr>
          <p:cNvSpPr txBox="1">
            <a:spLocks/>
          </p:cNvSpPr>
          <p:nvPr/>
        </p:nvSpPr>
        <p:spPr>
          <a:xfrm>
            <a:off x="817289" y="1231158"/>
            <a:ext cx="10791415" cy="477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None/>
              <a:tabLst>
                <a:tab pos="6543675" algn="l"/>
              </a:tabLst>
              <a:defRPr/>
            </a:pPr>
            <a:endParaRPr lang="en-GB" sz="24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1AC3891-6715-29D3-3624-6726BE03EE96}"/>
              </a:ext>
            </a:extLst>
          </p:cNvPr>
          <p:cNvSpPr txBox="1">
            <a:spLocks/>
          </p:cNvSpPr>
          <p:nvPr/>
        </p:nvSpPr>
        <p:spPr>
          <a:xfrm>
            <a:off x="817289" y="1231158"/>
            <a:ext cx="10791415" cy="477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None/>
              <a:tabLst>
                <a:tab pos="6543675" algn="l"/>
              </a:tabLst>
              <a:defRPr/>
            </a:pPr>
            <a:endParaRPr lang="en-GB" sz="24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6773DB-FB53-DA81-25FE-33A11B64C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9668" y="1385740"/>
            <a:ext cx="2474802" cy="401493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sz="2000" b="1" dirty="0">
                <a:solidFill>
                  <a:srgbClr val="C00000"/>
                </a:solidFill>
              </a:rPr>
              <a:t>Countries (year) with one reported case of </a:t>
            </a:r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Marburg virus</a:t>
            </a:r>
            <a:r>
              <a:rPr lang="en-GB" sz="2000" b="1" dirty="0">
                <a:solidFill>
                  <a:srgbClr val="C00000"/>
                </a:solidFill>
              </a:rPr>
              <a:t>:</a:t>
            </a:r>
          </a:p>
          <a:p>
            <a:pPr marL="180975" indent="-180975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it-IT" sz="1800" b="1" dirty="0"/>
              <a:t>Guinea (2021) </a:t>
            </a:r>
          </a:p>
          <a:p>
            <a:pPr marL="180975" indent="-180975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it-IT" sz="1800" b="1" dirty="0"/>
              <a:t>Uganda (2014) </a:t>
            </a:r>
          </a:p>
          <a:p>
            <a:pPr marL="180975" indent="-180975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it-IT" sz="1800" b="1" dirty="0"/>
              <a:t>Netherlands (2008)</a:t>
            </a:r>
          </a:p>
          <a:p>
            <a:pPr marL="180975" indent="-180975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it-IT" sz="1800" b="1" dirty="0"/>
              <a:t>USA (2008)</a:t>
            </a:r>
          </a:p>
          <a:p>
            <a:pPr marL="180975" indent="-180975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it-IT" sz="1800" b="1" dirty="0"/>
              <a:t>Russia (1990)</a:t>
            </a:r>
          </a:p>
          <a:p>
            <a:pPr marL="180975" indent="-180975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it-IT" sz="1800" b="1" dirty="0"/>
              <a:t>Kenya (1987)</a:t>
            </a:r>
            <a:endParaRPr lang="en-GB" sz="1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DB757B-28FE-0D4F-1DAA-BD345209D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528" y="1150766"/>
            <a:ext cx="8969512" cy="4890703"/>
          </a:xfrm>
          <a:prstGeom prst="rect">
            <a:avLst/>
          </a:prstGeom>
        </p:spPr>
      </p:pic>
      <p:pic>
        <p:nvPicPr>
          <p:cNvPr id="25" name="Picture 24" descr="Logo, icon&#10;&#10;Description automatically generated">
            <a:extLst>
              <a:ext uri="{FF2B5EF4-FFF2-40B4-BE49-F238E27FC236}">
                <a16:creationId xmlns:a16="http://schemas.microsoft.com/office/drawing/2014/main" id="{2F4B356A-9BE6-849E-1CAE-5A6B4B49F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891" y="1817725"/>
            <a:ext cx="487159" cy="32638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8589981-2CE7-A46E-CAFB-986153C921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97" y="4316395"/>
            <a:ext cx="414470" cy="32638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6F93E3F-8AA4-5404-12AA-28606C908D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7659" y="3913155"/>
            <a:ext cx="487159" cy="32464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AA10C89-9B70-5133-F205-74E3BDD918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0936" y="3317382"/>
            <a:ext cx="487159" cy="32356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78120EB-0CC2-C8A7-C5A9-19DCA952E8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0121" y="4344970"/>
            <a:ext cx="486542" cy="32638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5DDBC75-D968-ED53-510D-875F3C0729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59602" y="2724332"/>
            <a:ext cx="487159" cy="32562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1FF8881-E098-44C9-0726-39F157F902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79324" y="3970854"/>
            <a:ext cx="487159" cy="32477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3A067B3-1085-B593-96D6-9846B14B63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4501" y="3022869"/>
            <a:ext cx="435178" cy="32638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5904390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hite">
  <a:themeElements>
    <a:clrScheme name="Scheme1">
      <a:dk1>
        <a:srgbClr val="000066"/>
      </a:dk1>
      <a:lt1>
        <a:srgbClr val="FFFFFF"/>
      </a:lt1>
      <a:dk2>
        <a:srgbClr val="FFFFFF"/>
      </a:dk2>
      <a:lt2>
        <a:srgbClr val="FFFFFF"/>
      </a:lt2>
      <a:accent1>
        <a:srgbClr val="000066"/>
      </a:accent1>
      <a:accent2>
        <a:srgbClr val="53ACE3"/>
      </a:accent2>
      <a:accent3>
        <a:srgbClr val="1E7FB8"/>
      </a:accent3>
      <a:accent4>
        <a:srgbClr val="A2D2F0"/>
      </a:accent4>
      <a:accent5>
        <a:srgbClr val="D86422"/>
      </a:accent5>
      <a:accent6>
        <a:srgbClr val="4D4D4D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66"/>
        </a:dk1>
        <a:lt1>
          <a:srgbClr val="FFFFFF"/>
        </a:lt1>
        <a:dk2>
          <a:srgbClr val="FFFFFF"/>
        </a:dk2>
        <a:lt2>
          <a:srgbClr val="FFFFFF"/>
        </a:lt2>
        <a:accent1>
          <a:srgbClr val="000066"/>
        </a:accent1>
        <a:accent2>
          <a:srgbClr val="53ACE3"/>
        </a:accent2>
        <a:accent3>
          <a:srgbClr val="1E7FB8"/>
        </a:accent3>
        <a:accent4>
          <a:srgbClr val="A2D2F0"/>
        </a:accent4>
        <a:accent5>
          <a:srgbClr val="D86422"/>
        </a:accent5>
        <a:accent6>
          <a:srgbClr val="4D4D4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FBDF53"/>
    </a:custClr>
    <a:custClr name="Custom Color7">
      <a:srgbClr val="20313B"/>
    </a:custClr>
  </a:custClrLst>
  <a:extLst>
    <a:ext uri="{05A4C25C-085E-4340-85A3-A5531E510DB2}">
      <thm15:themeFamily xmlns:thm15="http://schemas.microsoft.com/office/thememl/2012/main" name="WHO Template" id="{CFABA306-933C-4E6F-8C88-FCB9328AE916}" vid="{13A16DDB-7135-4C00-9DA2-3F271ABB4368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APRISA -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PRISA - Theme" id="{E5A3797D-FF20-4AB6-BCA6-72BB70C0D4F4}" vid="{B371E2CD-38EC-4057-9AE0-C1865D9E186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740066B54F2E4F9151D43C30F171C9" ma:contentTypeVersion="9" ma:contentTypeDescription="Create a new document." ma:contentTypeScope="" ma:versionID="ded19cd6163974efe09baf1757adcabe">
  <xsd:schema xmlns:xsd="http://www.w3.org/2001/XMLSchema" xmlns:xs="http://www.w3.org/2001/XMLSchema" xmlns:p="http://schemas.microsoft.com/office/2006/metadata/properties" xmlns:ns2="9a45a0dd-565c-4b28-a837-41c6ef6637fd" xmlns:ns3="78e2e0a9-a7c7-4d7c-a3fc-15eea57eecb3" targetNamespace="http://schemas.microsoft.com/office/2006/metadata/properties" ma:root="true" ma:fieldsID="c5cf54ff95c23a7f68e579bb08ffd3c7" ns2:_="" ns3:_="">
    <xsd:import namespace="9a45a0dd-565c-4b28-a837-41c6ef6637fd"/>
    <xsd:import namespace="78e2e0a9-a7c7-4d7c-a3fc-15eea57eec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45a0dd-565c-4b28-a837-41c6ef6637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3b8a9d6d-8cf4-4a00-9c1b-2a5a6d8a6f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e2e0a9-a7c7-4d7c-a3fc-15eea57eecb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ef7c150-1949-4b91-83ae-ff089ecdba63}" ma:internalName="TaxCatchAll" ma:showField="CatchAllData" ma:web="78e2e0a9-a7c7-4d7c-a3fc-15eea57eec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8e2e0a9-a7c7-4d7c-a3fc-15eea57eecb3" xsi:nil="true"/>
    <lcf76f155ced4ddcb4097134ff3c332f xmlns="9a45a0dd-565c-4b28-a837-41c6ef6637f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0263678-F935-4CA0-8FCA-2CB324BE46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45a0dd-565c-4b28-a837-41c6ef6637fd"/>
    <ds:schemaRef ds:uri="78e2e0a9-a7c7-4d7c-a3fc-15eea57eec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126D6F-1290-4480-BEF4-92933AFABB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CF5DEE-27D2-4191-B258-9F79570E5992}">
  <ds:schemaRefs>
    <ds:schemaRef ds:uri="http://purl.org/dc/terms/"/>
    <ds:schemaRef ds:uri="http://purl.org/dc/elements/1.1/"/>
    <ds:schemaRef ds:uri="d1a8558f-7dcc-4557-9534-9ecb3db3e6bc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820347b8-7297-4ddc-9680-a7a52624e459"/>
    <ds:schemaRef ds:uri="http://schemas.microsoft.com/office/2006/metadata/properties"/>
    <ds:schemaRef ds:uri="http://purl.org/dc/dcmitype/"/>
    <ds:schemaRef ds:uri="78e2e0a9-a7c7-4d7c-a3fc-15eea57eecb3"/>
    <ds:schemaRef ds:uri="9a45a0dd-565c-4b28-a837-41c6ef6637f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2462</TotalTime>
  <Words>399</Words>
  <Application>Microsoft Office PowerPoint</Application>
  <PresentationFormat>Widescreen</PresentationFormat>
  <Paragraphs>90</Paragraphs>
  <Slides>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Segoe UI</vt:lpstr>
      <vt:lpstr>Tahoma</vt:lpstr>
      <vt:lpstr>Times New Roman</vt:lpstr>
      <vt:lpstr>Wingdings</vt:lpstr>
      <vt:lpstr>3_Office Theme</vt:lpstr>
      <vt:lpstr>1_White</vt:lpstr>
      <vt:lpstr>4_Office Theme</vt:lpstr>
      <vt:lpstr>CAPRISA - Theme</vt:lpstr>
      <vt:lpstr>think-cell Slide</vt:lpstr>
      <vt:lpstr>PowerPoint Presentation</vt:lpstr>
      <vt:lpstr>1. Global COVID-19 pandemic at a glance</vt:lpstr>
      <vt:lpstr>PowerPoint Presentation</vt:lpstr>
      <vt:lpstr>3. Distribution of variants over time </vt:lpstr>
      <vt:lpstr>4. Multiple Outbreaks </vt:lpstr>
      <vt:lpstr>5. Marburg virus outbreak in Equatorial Guinea</vt:lpstr>
      <vt:lpstr>6. Marburg Virus Epidemic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Baxter</dc:creator>
  <cp:lastModifiedBy>Lwazikazi Sibisi</cp:lastModifiedBy>
  <cp:revision>6</cp:revision>
  <cp:lastPrinted>2021-12-10T11:50:41Z</cp:lastPrinted>
  <dcterms:created xsi:type="dcterms:W3CDTF">2020-10-06T08:45:57Z</dcterms:created>
  <dcterms:modified xsi:type="dcterms:W3CDTF">2023-02-20T09:28:20Z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0x0101001D740066B54F2E4F9151D43C30F171C9</vt:lpwstr>
  </property>
</Properties>
</file>